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665" r:id="rId2"/>
    <p:sldMasterId id="2147483648" r:id="rId3"/>
  </p:sldMasterIdLst>
  <p:notesMasterIdLst>
    <p:notesMasterId r:id="rId19"/>
  </p:notesMasterIdLst>
  <p:handoutMasterIdLst>
    <p:handoutMasterId r:id="rId20"/>
  </p:handoutMasterIdLst>
  <p:sldIdLst>
    <p:sldId id="256" r:id="rId4"/>
    <p:sldId id="297" r:id="rId5"/>
    <p:sldId id="298" r:id="rId6"/>
    <p:sldId id="310" r:id="rId7"/>
    <p:sldId id="300" r:id="rId8"/>
    <p:sldId id="311" r:id="rId9"/>
    <p:sldId id="318" r:id="rId10"/>
    <p:sldId id="315" r:id="rId11"/>
    <p:sldId id="309" r:id="rId12"/>
    <p:sldId id="316" r:id="rId13"/>
    <p:sldId id="312" r:id="rId14"/>
    <p:sldId id="313" r:id="rId15"/>
    <p:sldId id="314" r:id="rId16"/>
    <p:sldId id="317" r:id="rId17"/>
    <p:sldId id="294" r:id="rId18"/>
  </p:sldIdLst>
  <p:sldSz cx="14743113" cy="10312400"/>
  <p:notesSz cx="6858000" cy="9144000"/>
  <p:defaultTextStyle>
    <a:defPPr>
      <a:defRPr lang="en-US"/>
    </a:defPPr>
    <a:lvl1pPr algn="l" defTabSz="714375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714375" indent="-257175" algn="l" defTabSz="714375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430338" indent="-515938" algn="l" defTabSz="714375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2146300" indent="-774700" algn="l" defTabSz="714375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862263" indent="-1033463" algn="l" defTabSz="714375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48">
          <p15:clr>
            <a:srgbClr val="A4A3A4"/>
          </p15:clr>
        </p15:guide>
        <p15:guide id="2" pos="46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0971"/>
    <a:srgbClr val="47BBCE"/>
    <a:srgbClr val="384276"/>
    <a:srgbClr val="00CFE6"/>
    <a:srgbClr val="2C84A6"/>
    <a:srgbClr val="A11C2F"/>
    <a:srgbClr val="54A8BC"/>
    <a:srgbClr val="21627B"/>
    <a:srgbClr val="C6596C"/>
    <a:srgbClr val="A33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 autoAdjust="0"/>
    <p:restoredTop sz="85170" autoAdjust="0"/>
  </p:normalViewPr>
  <p:slideViewPr>
    <p:cSldViewPr snapToGrid="0" snapToObjects="1">
      <p:cViewPr varScale="1">
        <p:scale>
          <a:sx n="72" d="100"/>
          <a:sy n="72" d="100"/>
        </p:scale>
        <p:origin x="2288" y="208"/>
      </p:cViewPr>
      <p:guideLst>
        <p:guide orient="horz" pos="3248"/>
        <p:guide pos="46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11981980978888"/>
          <c:y val="1.6543190582082971E-2"/>
          <c:w val="0.68982897817153832"/>
          <c:h val="0.95413003233519511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1,8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8A3-8F45-9D38-AA6C5608DA8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6,4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8A3-8F45-9D38-AA6C5608DA8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14,0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8A3-8F45-9D38-AA6C5608DA8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5,5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8A3-8F45-9D38-AA6C5608DA8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3,9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8A3-8F45-9D38-AA6C5608DA8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0,6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D0E-445E-AAF9-4A74A164D0D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3,6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8A3-8F45-9D38-AA6C5608DA8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8,1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8A3-8F45-9D38-AA6C5608DA8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/>
                      <a:t>2,8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8A3-8F45-9D38-AA6C5608DA8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1,6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8A3-8F45-9D38-AA6C5608DA8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2,4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8A3-8F45-9D38-AA6C5608DA8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3,0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8A3-8F45-9D38-AA6C5608DA8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2,8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48A3-8F45-9D38-AA6C5608DA8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dirty="0"/>
                      <a:t>2,0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48A3-8F45-9D38-AA6C5608DA8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13,4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48A3-8F45-9D38-AA6C5608DA8F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dirty="0"/>
                      <a:t>1,2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48A3-8F45-9D38-AA6C5608DA8F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 dirty="0"/>
                      <a:t>0,6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48A3-8F45-9D38-AA6C5608DA8F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dirty="0"/>
                      <a:t>2,0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48A3-8F45-9D38-AA6C5608DA8F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2,8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48A3-8F45-9D38-AA6C5608DA8F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 dirty="0"/>
                      <a:t>3,6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48A3-8F45-9D38-AA6C5608DA8F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dirty="0"/>
                      <a:t>0,9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48A3-8F45-9D38-AA6C5608DA8F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en-US" dirty="0"/>
                      <a:t>1,0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48A3-8F45-9D38-AA6C5608DA8F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3,7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D0E-445E-AAF9-4A74A164D0D8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 dirty="0"/>
                      <a:t>3,4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48A3-8F45-9D38-AA6C5608DA8F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 dirty="0"/>
                      <a:t>1,0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48A3-8F45-9D38-AA6C5608DA8F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en-US" dirty="0"/>
                      <a:t>0,8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48A3-8F45-9D38-AA6C5608DA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'ΠΙΝΑΚΑΣ 1.2022.ΣΥΝΟΛΟ ΑΙΤΗΜΑΤΩΝ'!$A$7:$A$35</c:f>
              <c:strCache>
                <c:ptCount val="29"/>
                <c:pt idx="0">
                  <c:v>Αλιεία</c:v>
                </c:pt>
                <c:pt idx="1">
                  <c:v>Απασχόληση - Κόστος  εργασίας</c:v>
                </c:pt>
                <c:pt idx="2">
                  <c:v>Απογραφή Πληθυσμού - Κατοικιών</c:v>
                </c:pt>
                <c:pt idx="3">
                  <c:v>Βιομηχανία - Βιοτεχνία - Ορυχεία</c:v>
                </c:pt>
                <c:pt idx="4">
                  <c:v>Γεωργία</c:v>
                </c:pt>
                <c:pt idx="5">
                  <c:v>Δάση</c:v>
                </c:pt>
                <c:pt idx="6">
                  <c:v>Δείκτες τιμών</c:v>
                </c:pt>
                <c:pt idx="7">
                  <c:v>Δημογραφία</c:v>
                </c:pt>
                <c:pt idx="8">
                  <c:v>Δημόσια οικονομικά</c:v>
                </c:pt>
                <c:pt idx="9">
                  <c:v>Δικαιοσύνη</c:v>
                </c:pt>
                <c:pt idx="10">
                  <c:v>Εθνικοί Λογαριασμοί</c:v>
                </c:pt>
                <c:pt idx="11">
                  <c:v>Εισόδημα - Συνθήκες διαβίωσης νοικοκυριών</c:v>
                </c:pt>
                <c:pt idx="12">
                  <c:v>Εκπαίδευση</c:v>
                </c:pt>
                <c:pt idx="13">
                  <c:v>Εσωτερικό εμπόριο (λιανικό - χονδρικό)</c:v>
                </c:pt>
                <c:pt idx="14">
                  <c:v>Εξωτερικό και διεθνές εμπόριο</c:v>
                </c:pt>
                <c:pt idx="15">
                  <c:v>Ενέργεια</c:v>
                </c:pt>
                <c:pt idx="16">
                  <c:v>Κοινωνική προστασία και ασφάλιση</c:v>
                </c:pt>
                <c:pt idx="17">
                  <c:v>Κτηνοτροφία</c:v>
                </c:pt>
                <c:pt idx="18">
                  <c:v>Μεταφορές - Επικοινωνίες</c:v>
                </c:pt>
                <c:pt idx="19">
                  <c:v>Μητρώο επιχειρήσεων</c:v>
                </c:pt>
                <c:pt idx="20">
                  <c:v>Οικοδόμηση - κατασκευές</c:v>
                </c:pt>
                <c:pt idx="21">
                  <c:v>Περιβάλλον </c:v>
                </c:pt>
                <c:pt idx="22">
                  <c:v>Πολιτισμός</c:v>
                </c:pt>
                <c:pt idx="23">
                  <c:v>Τουρισμός</c:v>
                </c:pt>
                <c:pt idx="24">
                  <c:v>Υγεία</c:v>
                </c:pt>
                <c:pt idx="25">
                  <c:v>Χρήση τεχνολογιών πληροφόρησης και επικοινωνίων</c:v>
                </c:pt>
                <c:pt idx="26">
                  <c:v>Χρήση χρόνου</c:v>
                </c:pt>
                <c:pt idx="27">
                  <c:v>Άλλη</c:v>
                </c:pt>
                <c:pt idx="28">
                  <c:v>Δε δήλωσε</c:v>
                </c:pt>
              </c:strCache>
            </c:strRef>
          </c:cat>
          <c:val>
            <c:numRef>
              <c:f>'ΠΙΝΑΚΑΣ 1.2022.ΣΥΝΟΛΟ ΑΙΤΗΜΑΤΩΝ'!$E$7:$E$35</c:f>
              <c:numCache>
                <c:formatCode>0.0</c:formatCode>
                <c:ptCount val="29"/>
                <c:pt idx="0">
                  <c:v>0.7</c:v>
                </c:pt>
                <c:pt idx="1">
                  <c:v>6.2</c:v>
                </c:pt>
                <c:pt idx="2">
                  <c:v>10.8</c:v>
                </c:pt>
                <c:pt idx="3">
                  <c:v>6.5</c:v>
                </c:pt>
                <c:pt idx="4">
                  <c:v>5.5</c:v>
                </c:pt>
                <c:pt idx="5">
                  <c:v>0.4</c:v>
                </c:pt>
                <c:pt idx="6">
                  <c:v>4.3</c:v>
                </c:pt>
                <c:pt idx="7">
                  <c:v>7.9</c:v>
                </c:pt>
                <c:pt idx="8">
                  <c:v>2</c:v>
                </c:pt>
                <c:pt idx="9">
                  <c:v>1.7</c:v>
                </c:pt>
                <c:pt idx="10">
                  <c:v>1.9</c:v>
                </c:pt>
                <c:pt idx="11">
                  <c:v>3.5</c:v>
                </c:pt>
                <c:pt idx="12">
                  <c:v>3.2</c:v>
                </c:pt>
                <c:pt idx="13">
                  <c:v>2.5</c:v>
                </c:pt>
                <c:pt idx="14">
                  <c:v>14.9</c:v>
                </c:pt>
                <c:pt idx="15">
                  <c:v>1.1000000000000001</c:v>
                </c:pt>
                <c:pt idx="16">
                  <c:v>0.5</c:v>
                </c:pt>
                <c:pt idx="17">
                  <c:v>1.6</c:v>
                </c:pt>
                <c:pt idx="18">
                  <c:v>3.4</c:v>
                </c:pt>
                <c:pt idx="19">
                  <c:v>3.8</c:v>
                </c:pt>
                <c:pt idx="20">
                  <c:v>1.7</c:v>
                </c:pt>
                <c:pt idx="21">
                  <c:v>1</c:v>
                </c:pt>
                <c:pt idx="22">
                  <c:v>0.7</c:v>
                </c:pt>
                <c:pt idx="23">
                  <c:v>3.8</c:v>
                </c:pt>
                <c:pt idx="24">
                  <c:v>3.2</c:v>
                </c:pt>
                <c:pt idx="25">
                  <c:v>1</c:v>
                </c:pt>
                <c:pt idx="26">
                  <c:v>0.7</c:v>
                </c:pt>
                <c:pt idx="27">
                  <c:v>5.5</c:v>
                </c:pt>
                <c:pt idx="2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48A3-8F45-9D38-AA6C5608DA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77992064"/>
        <c:axId val="177993600"/>
      </c:barChart>
      <c:catAx>
        <c:axId val="177992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79936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7993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0.94338965693804744"/>
              <c:y val="0.906661741008915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7799206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74214586813022E-2"/>
          <c:y val="0.12329933190169427"/>
          <c:w val="0.88647403165513405"/>
          <c:h val="0.58147816750178949"/>
        </c:manualLayout>
      </c:layout>
      <c:barChart>
        <c:barDir val="col"/>
        <c:grouping val="clustered"/>
        <c:varyColors val="0"/>
        <c:ser>
          <c:idx val="1"/>
          <c:order val="0"/>
          <c:spPr>
            <a:gradFill rotWithShape="1">
              <a:gsLst>
                <a:gs pos="0">
                  <a:schemeClr val="accent4">
                    <a:tint val="77000"/>
                    <a:tint val="50000"/>
                    <a:satMod val="300000"/>
                  </a:schemeClr>
                </a:gs>
                <a:gs pos="35000">
                  <a:schemeClr val="accent4">
                    <a:tint val="77000"/>
                    <a:tint val="37000"/>
                    <a:satMod val="300000"/>
                  </a:schemeClr>
                </a:gs>
                <a:gs pos="100000">
                  <a:schemeClr val="accent4">
                    <a:tint val="77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tint val="77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234786562678826E-3"/>
                  <c:y val="7.08088003398780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BF-374D-90A1-585C541B474F}"/>
                </c:ext>
              </c:extLst>
            </c:dLbl>
            <c:dLbl>
              <c:idx val="1"/>
              <c:layout>
                <c:manualLayout>
                  <c:x val="-4.1268980756078874E-4"/>
                  <c:y val="-1.25734034983474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BF-374D-90A1-585C541B474F}"/>
                </c:ext>
              </c:extLst>
            </c:dLbl>
            <c:dLbl>
              <c:idx val="2"/>
              <c:layout>
                <c:manualLayout>
                  <c:x val="1.8848806689861144E-3"/>
                  <c:y val="1.31717577855959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BF-374D-90A1-585C541B474F}"/>
                </c:ext>
              </c:extLst>
            </c:dLbl>
            <c:dLbl>
              <c:idx val="3"/>
              <c:layout>
                <c:manualLayout>
                  <c:x val="-8.2126209132059227E-4"/>
                  <c:y val="2.05307669874598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BF-374D-90A1-585C541B474F}"/>
                </c:ext>
              </c:extLst>
            </c:dLbl>
            <c:dLbl>
              <c:idx val="4"/>
              <c:layout>
                <c:manualLayout>
                  <c:x val="5.4579659490506594E-4"/>
                  <c:y val="-2.41686149707949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BF-374D-90A1-585C541B474F}"/>
                </c:ext>
              </c:extLst>
            </c:dLbl>
            <c:dLbl>
              <c:idx val="5"/>
              <c:layout>
                <c:manualLayout>
                  <c:x val="1.875885465357222E-3"/>
                  <c:y val="1.0808932571372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BF-374D-90A1-585C541B474F}"/>
                </c:ext>
              </c:extLst>
            </c:dLbl>
            <c:dLbl>
              <c:idx val="6"/>
              <c:layout>
                <c:manualLayout>
                  <c:x val="3.7522849423503822E-5"/>
                  <c:y val="2.34694067496882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BF-374D-90A1-585C541B474F}"/>
                </c:ext>
              </c:extLst>
            </c:dLbl>
            <c:dLbl>
              <c:idx val="7"/>
              <c:layout>
                <c:manualLayout>
                  <c:x val="-3.3288678572461184E-3"/>
                  <c:y val="8.99437215738103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BF-374D-90A1-585C541B47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'2(2022 ΣΩΣΤΟ)'!$G$49:$G$59</c:f>
              <c:strCache>
                <c:ptCount val="11"/>
                <c:pt idx="0">
                  <c:v>Μαθητής / Φοιτητής</c:v>
                </c:pt>
                <c:pt idx="1">
                  <c:v>Δάσκαλος / Καθηγητής</c:v>
                </c:pt>
                <c:pt idx="2">
                  <c:v>Ερευνητής</c:v>
                </c:pt>
                <c:pt idx="3">
                  <c:v>Επιχείρηση</c:v>
                </c:pt>
                <c:pt idx="4">
                  <c:v>Ιδιώτης</c:v>
                </c:pt>
                <c:pt idx="5">
                  <c:v>Δημόσια υπηρεσία</c:v>
                </c:pt>
                <c:pt idx="6">
                  <c:v>Τύπος και άλλα ΜΜΕ</c:v>
                </c:pt>
                <c:pt idx="7">
                  <c:v>Μέλη των βουλευομένων
σωμάτων</c:v>
                </c:pt>
                <c:pt idx="8">
                  <c:v>Διεθνής οργανισμός</c:v>
                </c:pt>
                <c:pt idx="9">
                  <c:v>Άλλη 
</c:v>
                </c:pt>
                <c:pt idx="10">
                  <c:v>Δε δήλωσε</c:v>
                </c:pt>
              </c:strCache>
            </c:strRef>
          </c:cat>
          <c:val>
            <c:numRef>
              <c:f>'2(2022 ΣΩΣΤΟ)'!$K$49:$K$59</c:f>
              <c:numCache>
                <c:formatCode>0.0</c:formatCode>
                <c:ptCount val="11"/>
                <c:pt idx="0">
                  <c:v>20.399999999999999</c:v>
                </c:pt>
                <c:pt idx="1">
                  <c:v>2.2000000000000002</c:v>
                </c:pt>
                <c:pt idx="2">
                  <c:v>20.399999999999999</c:v>
                </c:pt>
                <c:pt idx="3">
                  <c:v>14.6</c:v>
                </c:pt>
                <c:pt idx="4">
                  <c:v>18.2</c:v>
                </c:pt>
                <c:pt idx="5">
                  <c:v>10.9</c:v>
                </c:pt>
                <c:pt idx="6">
                  <c:v>0.7</c:v>
                </c:pt>
                <c:pt idx="7">
                  <c:v>0</c:v>
                </c:pt>
                <c:pt idx="8">
                  <c:v>0</c:v>
                </c:pt>
                <c:pt idx="9">
                  <c:v>12.4</c:v>
                </c:pt>
                <c:pt idx="1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BF-374D-90A1-585C541B4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659072"/>
        <c:axId val="46660608"/>
      </c:barChart>
      <c:catAx>
        <c:axId val="4665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46660608"/>
        <c:crosses val="autoZero"/>
        <c:auto val="1"/>
        <c:lblAlgn val="ctr"/>
        <c:lblOffset val="200"/>
        <c:tickLblSkip val="1"/>
        <c:tickMarkSkip val="10"/>
        <c:noMultiLvlLbl val="0"/>
      </c:catAx>
      <c:valAx>
        <c:axId val="4666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%</a:t>
                </a:r>
              </a:p>
            </c:rich>
          </c:tx>
          <c:layout>
            <c:manualLayout>
              <c:xMode val="edge"/>
              <c:yMode val="edge"/>
              <c:x val="5.224131561278219E-2"/>
              <c:y val="4.280312478670662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4665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0.50294</cdr:x>
      <cdr:y>0.47327</cdr:y>
    </cdr:from>
    <cdr:to>
      <cdr:x>0.52548</cdr:x>
      <cdr:y>0.51726</cdr:y>
    </cdr:to>
    <cdr:sp macro="" textlink="">
      <cdr:nvSpPr>
        <cdr:cNvPr id="7915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17800" y="1932940"/>
          <a:ext cx="120015" cy="1816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el-GR" sz="1000" b="0" i="0" strike="noStrike">
              <a:solidFill>
                <a:srgbClr val="000000"/>
              </a:solidFill>
              <a:latin typeface="Arial Greek"/>
            </a:rPr>
            <a:t>`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7157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71577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1E5505F-A4D3-451D-A940-BAE3AFAF8CFB}" type="datetimeFigureOut">
              <a:rPr lang="en-US"/>
              <a:pPr>
                <a:defRPr/>
              </a:pPr>
              <a:t>12/18/24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7157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71577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A29DFA3-CF84-477F-BDB8-9B96CBD38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58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7157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71577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222E683-BF58-43BE-8073-02E6C5304816}" type="datetimeFigureOut">
              <a:rPr lang="en-US"/>
              <a:pPr>
                <a:defRPr/>
              </a:pPr>
              <a:t>12/18/24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7900" y="685800"/>
            <a:ext cx="490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71577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715776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C22CA8-61B2-4313-9336-C8AE2013D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539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Η επικοινωνία με τους χρήστες των επίσημων στατιστικών στοιχείων με σκοπό την περαιτέρω βελτίωση της ποιότητας του παραγόμενου στατιστικού προϊόντος της ΕΛΣΤΑΤ και των παρεχόμενων από αυτήν υπηρεσιών</a:t>
            </a:r>
          </a:p>
          <a:p>
            <a:pPr algn="just"/>
            <a:r>
              <a:rPr lang="el-GR" sz="12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Η πλήρης αξιοποίηση των συλλεγόμενων δεδομένων (όπως το είδος των ζητούμενων στατιστικών στοιχείων) και η διερεύνηση νέων αναγκών για στατιστική πληροφόρηση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79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3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36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6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Η έρευνα συλλέγει πληροφορίες που καλύπτουν τους ακόλουθους βασικούς τομείς: </a:t>
            </a:r>
          </a:p>
          <a:p>
            <a:pPr marL="0" indent="0">
              <a:buNone/>
            </a:pPr>
            <a:endParaRPr lang="el-G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535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την κατηγορία των χρηστών και τα χαρακτηριστικά τους</a:t>
            </a:r>
            <a:endParaRPr lang="el-G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54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το είδος και τη θεματική ενότητα των ζητούμενων στοιχείων</a:t>
            </a:r>
            <a:endParaRPr lang="el-G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575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τον τρόπο διάχυσης των στατιστικών στοιχείων</a:t>
            </a:r>
            <a:endParaRPr lang="el-G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τον βαθμό ικανοποίησης των αιτημάτων των χρηστών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τη συχνότητα υποβολής αιτημάτων και χρήσης στατιστικών στοιχείων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latin typeface="Calibri" panose="020F0502020204030204" pitchFamily="34" charset="0"/>
                <a:ea typeface="Cambria" panose="02040503050406030204" pitchFamily="18" charset="0"/>
              </a:rPr>
              <a:t>τη συχνότητα επίσκεψης των χρηστών στον </a:t>
            </a:r>
            <a:r>
              <a:rPr lang="el-GR" sz="1200" dirty="0" err="1">
                <a:latin typeface="Calibri" panose="020F0502020204030204" pitchFamily="34" charset="0"/>
                <a:ea typeface="Cambria" panose="02040503050406030204" pitchFamily="18" charset="0"/>
              </a:rPr>
              <a:t>ιστότοπο</a:t>
            </a:r>
            <a:r>
              <a:rPr lang="el-GR" sz="1200" dirty="0">
                <a:latin typeface="Calibri" panose="020F0502020204030204" pitchFamily="34" charset="0"/>
                <a:ea typeface="Cambria" panose="02040503050406030204" pitchFamily="18" charset="0"/>
              </a:rPr>
              <a:t> της ΕΛΣΤΑΤ,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latin typeface="Calibri" panose="020F0502020204030204" pitchFamily="34" charset="0"/>
                <a:ea typeface="Cambria" panose="02040503050406030204" pitchFamily="18" charset="0"/>
              </a:rPr>
              <a:t>το βαθμό εμπιστοσύνης των χρηστών στα παρεχόμενα στατιστικά στοιχεία και στις πληροφορίες του </a:t>
            </a:r>
            <a:r>
              <a:rPr lang="el-GR" sz="1200" dirty="0" err="1">
                <a:latin typeface="Calibri" panose="020F0502020204030204" pitchFamily="34" charset="0"/>
                <a:ea typeface="Cambria" panose="02040503050406030204" pitchFamily="18" charset="0"/>
              </a:rPr>
              <a:t>ιστοτόπου</a:t>
            </a:r>
            <a:r>
              <a:rPr lang="el-GR" sz="1200" dirty="0">
                <a:latin typeface="Calibri" panose="020F0502020204030204" pitchFamily="34" charset="0"/>
                <a:ea typeface="Cambria" panose="02040503050406030204" pitchFamily="18" charset="0"/>
              </a:rPr>
              <a:t> της ΕΛΣΤΑΤ 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1200" dirty="0">
                <a:latin typeface="Calibri" panose="020F0502020204030204" pitchFamily="34" charset="0"/>
                <a:ea typeface="Cambria" panose="02040503050406030204" pitchFamily="18" charset="0"/>
              </a:rPr>
              <a:t>το βαθμό ικανοποίησης των χρηστών από τις παρεχόμενες σε αυτούς υπηρεσίες</a:t>
            </a:r>
          </a:p>
          <a:p>
            <a:pPr marL="0" indent="0">
              <a:buNone/>
            </a:pPr>
            <a:endParaRPr lang="en-GR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7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Τα στατιστικά στοιχεία διακρίνονται σε 28 θεματικές ενότητες (κατηγορίες): </a:t>
            </a:r>
            <a:endParaRPr lang="el-G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2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77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l-GR" sz="12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0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22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65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22CA8-61B2-4313-9336-C8AE2013D74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326A-50EE-E625-0926-91C71834C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088" y="1687513"/>
            <a:ext cx="11056937" cy="35909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92F4F-330C-AC4F-FC77-D1C0AE1D6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3088" y="5416550"/>
            <a:ext cx="11056937" cy="2489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68808-A237-4887-6F04-0EE7F109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7BDF-4185-FA67-0B1A-CE6442BD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2E3BA-17AC-4B39-793D-75419396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3277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605" y="204786"/>
            <a:ext cx="10808465" cy="1695451"/>
          </a:xfrm>
          <a:prstGeom prst="rect">
            <a:avLst/>
          </a:prstGeom>
        </p:spPr>
        <p:txBody>
          <a:bodyPr lIns="143156" tIns="71578" rIns="143156" bIns="71578" anchor="ctr" anchorCtr="0"/>
          <a:lstStyle>
            <a:lvl1pPr indent="0" algn="l">
              <a:defRPr sz="4000" b="1" baseline="0">
                <a:solidFill>
                  <a:srgbClr val="38427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1604" y="2406229"/>
            <a:ext cx="10808465" cy="6805707"/>
          </a:xfrm>
          <a:prstGeom prst="rect">
            <a:avLst/>
          </a:prstGeom>
        </p:spPr>
        <p:txBody>
          <a:bodyPr lIns="143156" tIns="71578" rIns="143156" bIns="71578" anchor="ctr" anchorCtr="0"/>
          <a:lstStyle>
            <a:lvl1pPr algn="l">
              <a:defRPr sz="3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algn="l"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algn="l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algn="l">
              <a:defRPr sz="2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algn="l">
              <a:defRPr sz="2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5D98D-F671-4469-9F10-0F823FDFA007}" type="datetimeFigureOut">
              <a:rPr lang="en-US"/>
              <a:pPr>
                <a:defRPr/>
              </a:pPr>
              <a:t>12/18/24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BF564-39F0-4609-8FEF-38539D2FC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2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D84A8-1CD3-4553-B386-7B506EB21BAD}" type="datetimeFigureOut">
              <a:rPr lang="en-US"/>
              <a:pPr>
                <a:defRPr/>
              </a:pPr>
              <a:t>12/18/24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43F0D-DD61-49C7-BECB-C0E246480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68B0A-3E1F-F883-D430-BF19C5AF1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1605" y="204786"/>
            <a:ext cx="10808465" cy="1695451"/>
          </a:xfrm>
          <a:prstGeom prst="rect">
            <a:avLst/>
          </a:prstGeom>
        </p:spPr>
        <p:txBody>
          <a:bodyPr lIns="143156" tIns="71578" rIns="143156" bIns="71578" anchor="ctr" anchorCtr="0"/>
          <a:lstStyle>
            <a:lvl1pPr indent="0" algn="l">
              <a:defRPr sz="4000" b="1" baseline="0">
                <a:solidFill>
                  <a:srgbClr val="0C7392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err="1"/>
              <a:t>editedit</a:t>
            </a:r>
            <a:r>
              <a:rPr lang="en-US" dirty="0"/>
              <a:t>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F3B313-2227-7C84-44C6-2745D938F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524" y="2744788"/>
            <a:ext cx="10709913" cy="6543675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896487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20D6E-06DC-48DB-A1E0-AB2AC75D36D5}" type="datetimeFigureOut">
              <a:rPr lang="en-US"/>
              <a:pPr>
                <a:defRPr/>
              </a:pPr>
              <a:t>12/18/24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85835-8021-4DC6-B60C-E4B639824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2665B4-46EB-5E33-25E5-3076E29AD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05" y="204786"/>
            <a:ext cx="10808465" cy="1695451"/>
          </a:xfrm>
          <a:prstGeom prst="rect">
            <a:avLst/>
          </a:prstGeom>
        </p:spPr>
        <p:txBody>
          <a:bodyPr lIns="143156" tIns="71578" rIns="143156" bIns="71578" anchor="ctr" anchorCtr="0"/>
          <a:lstStyle>
            <a:lvl1pPr indent="0" algn="l">
              <a:defRPr sz="4000" b="1" baseline="0">
                <a:solidFill>
                  <a:srgbClr val="38427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1197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48534-99CC-4CE1-9661-653344491830}" type="datetimeFigureOut">
              <a:rPr lang="en-US"/>
              <a:pPr>
                <a:defRPr/>
              </a:pPr>
              <a:t>12/18/24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FD2F-E699-408A-9CA4-91BDFA6AF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BE274-E25A-B038-BD1A-2B440988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18C51-E36E-71DC-7DFD-63F4E4D6D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FD4B8-89C9-1342-2B17-8A736EAA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B98AE-DE62-E9D0-C380-6FE1EB7D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233BF-1504-B89D-155D-17D96E97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2679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0C54-DB1D-66F4-CA5A-4CEE27A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2570163"/>
            <a:ext cx="12715875" cy="42910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CC756-1B41-7B24-3DE5-561728FD7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6900863"/>
            <a:ext cx="12715875" cy="22558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86DE2-3E23-3206-DF71-B7E8BC2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1C0A1-39E0-AA2B-890A-111E814A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50F34-22F1-39ED-3B52-225FEEF6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8651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5201C-241D-F278-A12A-E28DF28E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81B8E-32C3-08F8-E4E5-6A7748CE2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825" y="2744788"/>
            <a:ext cx="6281738" cy="654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E1D43-A626-6878-3E9A-06C43EB53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6963" y="2744788"/>
            <a:ext cx="6283325" cy="654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EA0C6-112D-DFD7-026C-C0C33282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DEC7E-8C28-F174-D011-63ED1AF5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7A6BB-8B88-5C7A-AD3C-52E09305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5125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0F34-8153-50AF-E7AB-E84E0FB7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513" y="204787"/>
            <a:ext cx="10901362" cy="173831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E03C0-BCD4-4B0B-31E8-D5E8F2E44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1626" y="2527300"/>
            <a:ext cx="5310909" cy="1239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828EC-4FF6-01A0-BEC1-5B9E50DEE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1626" y="3767138"/>
            <a:ext cx="5310909" cy="5540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86BC0-2A79-DBF0-D588-94342DA2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D1A56-C4D0-B633-AA8D-97CCC045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017B5-114D-F6EB-A0AB-AA78055F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43BA133-128B-C7E5-4B4C-2BEE2CEA542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371556" y="2527300"/>
            <a:ext cx="5310909" cy="1239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0D16AC-86DC-124B-87BA-A7B9A15FD12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371556" y="3767138"/>
            <a:ext cx="5310909" cy="55403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0565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8ED2-8E0E-CB72-067E-DA7835562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6FE50-C872-4541-AFC8-923A1AFF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6CCA9-EE20-0DA5-0FBB-FEB89950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EAC4B-CB32-E817-025D-396394C0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8245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F213E-3146-3E93-94A5-1F45A275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82CECD-FE45-A31C-7133-4FBC8129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C6C34-75D4-3C43-21C4-77B714B1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952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F665-1562-B3E9-683E-B4DCFF60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5" y="1484313"/>
            <a:ext cx="3913188" cy="16446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DD23-2F24-28E3-A50F-400B73CFB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450" y="1484313"/>
            <a:ext cx="7464425" cy="73294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B07BC-6A5B-2215-A5D4-0E99999D1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7375" y="3371850"/>
            <a:ext cx="3913188" cy="55362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587EB-D5EA-CC37-17FE-C0B34386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8A9D5-9E3A-36A4-4278-6A7959FAA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77028-9B15-DCFF-DA35-92388049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5924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C153C-87AB-A0B5-AF5D-40A785C72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E44E0-F9E7-64AD-E281-99E0AF0D4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A3563-D51E-28EA-6AB7-6E75B8AC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2FCF5-F360-37C4-E825-2A7FAE4E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20ADF-F52F-951B-1693-C4638D84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6567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BAEE8-7444-FCD5-4D4B-312822AC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4" y="233363"/>
            <a:ext cx="10709913" cy="1724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01656-204D-EE9F-C050-709E16217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4524" y="2744788"/>
            <a:ext cx="10709913" cy="6543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3E9D-3321-36F6-5937-ACBE194C3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25" y="9558338"/>
            <a:ext cx="331787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67A4F-8045-6047-8E03-9AB8FDCBEEAD}" type="datetimeFigureOut">
              <a:rPr lang="en-GR" smtClean="0"/>
              <a:t>18/12/24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E4BB6-4598-C2F6-1486-7CA4B96AF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83150" y="9558338"/>
            <a:ext cx="4976813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85AC-6A42-B137-6A94-A2477B7EF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2413" y="9558338"/>
            <a:ext cx="331787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0179-4D9B-AB48-AF7A-C4CD91C52A98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77F61F-36BC-F51B-90B6-D3908E4B394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777769" y="204787"/>
            <a:ext cx="1745179" cy="1289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43B7E-521E-799B-D0B3-CE5B85969C8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4211" y="271693"/>
            <a:ext cx="1464337" cy="203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C3AD09-B216-25B9-2E35-A45E16C7D3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41471" y="6370788"/>
            <a:ext cx="4165932" cy="39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rgbClr val="38427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600" y="9558338"/>
            <a:ext cx="3440113" cy="549275"/>
          </a:xfrm>
          <a:prstGeom prst="rect">
            <a:avLst/>
          </a:prstGeom>
        </p:spPr>
        <p:txBody>
          <a:bodyPr vert="horz" lIns="143156" tIns="71578" rIns="143156" bIns="71578" rtlCol="0" anchor="ctr"/>
          <a:lstStyle>
            <a:lvl1pPr algn="l" defTabSz="715776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l-GR" dirty="0"/>
              <a:t>18/12/2023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7138" y="9558338"/>
            <a:ext cx="4668837" cy="549275"/>
          </a:xfrm>
          <a:prstGeom prst="rect">
            <a:avLst/>
          </a:prstGeom>
        </p:spPr>
        <p:txBody>
          <a:bodyPr vert="horz" lIns="143156" tIns="71578" rIns="143156" bIns="71578" rtlCol="0" anchor="ctr"/>
          <a:lstStyle>
            <a:lvl1pPr algn="ctr" defTabSz="715776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9558338"/>
            <a:ext cx="3440113" cy="549275"/>
          </a:xfrm>
          <a:prstGeom prst="rect">
            <a:avLst/>
          </a:prstGeom>
        </p:spPr>
        <p:txBody>
          <a:bodyPr vert="horz" lIns="143156" tIns="71578" rIns="143156" bIns="71578" rtlCol="0" anchor="ctr"/>
          <a:lstStyle>
            <a:lvl1pPr algn="r" defTabSz="715776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F395C0-F841-4171-97AE-A6CB1BFDD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D831F0-0DED-71D4-12FF-ECBF0B0829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777769" y="204787"/>
            <a:ext cx="1745179" cy="1289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4B8210-8758-DB67-2071-6B5A9E4D0B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211" y="271693"/>
            <a:ext cx="1464337" cy="20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0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714375" rtl="0" fontAlgn="base">
        <a:spcBef>
          <a:spcPct val="0"/>
        </a:spcBef>
        <a:spcAft>
          <a:spcPct val="0"/>
        </a:spcAft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2pPr>
      <a:lvl3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3pPr>
      <a:lvl4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4pPr>
      <a:lvl5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5pPr>
      <a:lvl6pPr marL="4572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6pPr>
      <a:lvl7pPr marL="9144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7pPr>
      <a:lvl8pPr marL="13716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8pPr>
      <a:lvl9pPr marL="18288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9pPr>
    </p:titleStyle>
    <p:bodyStyle>
      <a:lvl1pPr marL="536575" indent="-536575" algn="l" defTabSz="714375" rtl="0" fontAlgn="base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62050" indent="-446088" algn="l" defTabSz="714375" rtl="0" fontAlgn="base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89113" indent="-357188" algn="l" defTabSz="714375" rtl="0" fontAlgn="base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05075" indent="-357188" algn="l" defTabSz="714375" rtl="0" fontAlgn="base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19450" indent="-357188" algn="l" defTabSz="714375" rtl="0" fontAlgn="base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36766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52542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368318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084094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5776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1552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47328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3102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8878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94654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10430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26206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9931E4-E1C6-6108-CE31-F1D4E46D1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91594" y="-490654"/>
            <a:ext cx="16734707" cy="108030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600" y="9558338"/>
            <a:ext cx="3440113" cy="549275"/>
          </a:xfrm>
          <a:prstGeom prst="rect">
            <a:avLst/>
          </a:prstGeom>
        </p:spPr>
        <p:txBody>
          <a:bodyPr vert="horz" lIns="143156" tIns="71578" rIns="143156" bIns="71578" rtlCol="0" anchor="ctr"/>
          <a:lstStyle>
            <a:lvl1pPr algn="l" defTabSz="715776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18/12/2023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7138" y="9558338"/>
            <a:ext cx="4668837" cy="549275"/>
          </a:xfrm>
          <a:prstGeom prst="rect">
            <a:avLst/>
          </a:prstGeom>
        </p:spPr>
        <p:txBody>
          <a:bodyPr vert="horz" lIns="143156" tIns="71578" rIns="143156" bIns="71578" rtlCol="0" anchor="ctr"/>
          <a:lstStyle>
            <a:lvl1pPr algn="ctr" defTabSz="715776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9558338"/>
            <a:ext cx="3440113" cy="549275"/>
          </a:xfrm>
          <a:prstGeom prst="rect">
            <a:avLst/>
          </a:prstGeom>
        </p:spPr>
        <p:txBody>
          <a:bodyPr vert="horz" lIns="143156" tIns="71578" rIns="143156" bIns="71578" rtlCol="0" anchor="ctr"/>
          <a:lstStyle>
            <a:lvl1pPr algn="r" defTabSz="715776" fontAlgn="auto">
              <a:spcBef>
                <a:spcPts val="0"/>
              </a:spcBef>
              <a:spcAft>
                <a:spcPts val="0"/>
              </a:spcAft>
              <a:defRPr sz="1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506088-D0C4-42CA-860D-02C8AC0C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A6AB8D-F827-385B-4B6A-4D9F553DB0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9063" y="520700"/>
            <a:ext cx="2685937" cy="373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225D5-61FE-4DEA-DC28-50077D1C0E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40100" y="3423309"/>
            <a:ext cx="7064713" cy="66843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714375" rtl="0" fontAlgn="base">
        <a:spcBef>
          <a:spcPct val="0"/>
        </a:spcBef>
        <a:spcAft>
          <a:spcPct val="0"/>
        </a:spcAft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2pPr>
      <a:lvl3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3pPr>
      <a:lvl4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4pPr>
      <a:lvl5pPr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5pPr>
      <a:lvl6pPr marL="4572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6pPr>
      <a:lvl7pPr marL="9144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7pPr>
      <a:lvl8pPr marL="13716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8pPr>
      <a:lvl9pPr marL="1828800" algn="ctr" defTabSz="714375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9pPr>
    </p:titleStyle>
    <p:bodyStyle>
      <a:lvl1pPr marL="536575" indent="-536575" algn="l" defTabSz="714375" rtl="0" fontAlgn="base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62050" indent="-446088" algn="l" defTabSz="714375" rtl="0" fontAlgn="base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89113" indent="-357188" algn="l" defTabSz="714375" rtl="0" fontAlgn="base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05075" indent="-357188" algn="l" defTabSz="714375" rtl="0" fontAlgn="base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19450" indent="-357188" algn="l" defTabSz="714375" rtl="0" fontAlgn="base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36766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52542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368318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084094" indent="-357888" algn="l" defTabSz="715776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5776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1552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47328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3102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8878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94654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10430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26206" algn="l" defTabSz="71577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chart" Target="../charts/chart2.xml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chart" Target="../charts/chart1.xml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3"/>
          <p:cNvSpPr>
            <a:spLocks noChangeArrowheads="1"/>
          </p:cNvSpPr>
          <p:nvPr/>
        </p:nvSpPr>
        <p:spPr bwMode="auto">
          <a:xfrm>
            <a:off x="3661019" y="3344785"/>
            <a:ext cx="10472737" cy="114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3156" tIns="71578" rIns="143156" bIns="71578">
            <a:spAutoFit/>
          </a:bodyPr>
          <a:lstStyle/>
          <a:p>
            <a:r>
              <a:rPr lang="el-GR" b="1" dirty="0">
                <a:solidFill>
                  <a:srgbClr val="840971"/>
                </a:solidFill>
                <a:latin typeface="Calibri" pitchFamily="34" charset="0"/>
              </a:rPr>
              <a:t>Διεύθυνση</a:t>
            </a:r>
          </a:p>
          <a:p>
            <a:r>
              <a:rPr lang="el-GR" sz="3700" b="1" dirty="0">
                <a:solidFill>
                  <a:srgbClr val="840971"/>
                </a:solidFill>
                <a:latin typeface="Calibri" pitchFamily="34" charset="0"/>
              </a:rPr>
              <a:t>Στατιστικής Πληροφόρησης &amp;</a:t>
            </a:r>
            <a:r>
              <a:rPr lang="en-US" sz="3700" b="1" dirty="0">
                <a:solidFill>
                  <a:srgbClr val="840971"/>
                </a:solidFill>
                <a:latin typeface="Calibri" pitchFamily="34" charset="0"/>
              </a:rPr>
              <a:t> </a:t>
            </a:r>
            <a:r>
              <a:rPr lang="el-GR" sz="3700" b="1" dirty="0">
                <a:solidFill>
                  <a:srgbClr val="840971"/>
                </a:solidFill>
                <a:latin typeface="Calibri" pitchFamily="34" charset="0"/>
              </a:rPr>
              <a:t>Εκδόσεων</a:t>
            </a:r>
          </a:p>
        </p:txBody>
      </p:sp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3661020" y="4992777"/>
            <a:ext cx="4071040" cy="100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3156" tIns="71578" rIns="143156" bIns="71578">
            <a:spAutoFit/>
          </a:bodyPr>
          <a:lstStyle/>
          <a:p>
            <a:r>
              <a:rPr lang="el-GR" sz="2400" dirty="0">
                <a:solidFill>
                  <a:srgbClr val="47BBCE"/>
                </a:solidFill>
                <a:latin typeface="Calibri" pitchFamily="34" charset="0"/>
              </a:rPr>
              <a:t>Προϊστάμενος Δ/νσης</a:t>
            </a:r>
            <a:r>
              <a:rPr lang="en-US" sz="2400" dirty="0">
                <a:solidFill>
                  <a:srgbClr val="47BBCE"/>
                </a:solidFill>
                <a:latin typeface="Calibri" pitchFamily="34" charset="0"/>
              </a:rPr>
              <a:t>:</a:t>
            </a:r>
          </a:p>
          <a:p>
            <a:endParaRPr lang="en-US" sz="800" b="1" dirty="0">
              <a:solidFill>
                <a:srgbClr val="47BBCE"/>
              </a:solidFill>
              <a:latin typeface="Calibri" pitchFamily="34" charset="0"/>
            </a:endParaRPr>
          </a:p>
          <a:p>
            <a:r>
              <a:rPr lang="el-GR" sz="2400" b="1" dirty="0">
                <a:solidFill>
                  <a:srgbClr val="47BBCE"/>
                </a:solidFill>
                <a:latin typeface="Calibri" pitchFamily="34" charset="0"/>
              </a:rPr>
              <a:t>Αθανάσιος Σταυρόπουλος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7249" y="4799346"/>
            <a:ext cx="1418331" cy="139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B744-18AF-0FF5-7076-CEFEED78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R" dirty="0">
                <a:solidFill>
                  <a:srgbClr val="840971"/>
                </a:solidFill>
              </a:rPr>
              <a:t>KATANOMH </a:t>
            </a:r>
            <a:r>
              <a:rPr lang="el-GR" dirty="0">
                <a:solidFill>
                  <a:srgbClr val="840971"/>
                </a:solidFill>
              </a:rPr>
              <a:t>ΧΡΗΣΤΩΝ </a:t>
            </a:r>
            <a:br>
              <a:rPr lang="el-GR" dirty="0">
                <a:solidFill>
                  <a:srgbClr val="840971"/>
                </a:solidFill>
              </a:rPr>
            </a:br>
            <a:r>
              <a:rPr lang="el-GR" sz="2800" b="0" dirty="0">
                <a:solidFill>
                  <a:srgbClr val="840971"/>
                </a:solidFill>
              </a:rPr>
              <a:t>(κατά φύλο και κατηγορία)</a:t>
            </a:r>
            <a:endParaRPr lang="en-GR" sz="2800" b="0" dirty="0">
              <a:solidFill>
                <a:srgbClr val="8409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7519C-A23D-0532-23E3-649A34810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988" y="1900237"/>
            <a:ext cx="6103203" cy="522519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5 βασικότερες θεματικές</a:t>
            </a:r>
            <a:endParaRPr lang="en-GR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8A144-B42C-4A95-4610-DEC6E837C933}"/>
              </a:ext>
            </a:extLst>
          </p:cNvPr>
          <p:cNvSpPr txBox="1">
            <a:spLocks/>
          </p:cNvSpPr>
          <p:nvPr/>
        </p:nvSpPr>
        <p:spPr>
          <a:xfrm>
            <a:off x="7653118" y="9443000"/>
            <a:ext cx="1369748" cy="661182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600" dirty="0"/>
              <a:t>ΜΑΘΗΤΗΣ</a:t>
            </a:r>
          </a:p>
          <a:p>
            <a:pPr marL="0" indent="0" algn="ctr">
              <a:buNone/>
            </a:pPr>
            <a:r>
              <a:rPr lang="el-GR" sz="1600" dirty="0"/>
              <a:t>ΦΟΙΤΗΤΗΣ</a:t>
            </a:r>
            <a:endParaRPr lang="en-GR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D6E51-06EF-6ED3-ED32-35556ABC6079}"/>
              </a:ext>
            </a:extLst>
          </p:cNvPr>
          <p:cNvSpPr txBox="1"/>
          <p:nvPr/>
        </p:nvSpPr>
        <p:spPr>
          <a:xfrm>
            <a:off x="5653824" y="9005155"/>
            <a:ext cx="1482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rgbClr val="840971"/>
                </a:solidFill>
                <a:latin typeface="+mj-lt"/>
              </a:rPr>
              <a:t>6</a:t>
            </a:r>
            <a:r>
              <a:rPr lang="en-GR" sz="4000" b="1" dirty="0">
                <a:solidFill>
                  <a:srgbClr val="840971"/>
                </a:solidFill>
                <a:latin typeface="+mj-lt"/>
              </a:rPr>
              <a:t>4,</a:t>
            </a:r>
            <a:r>
              <a:rPr lang="el-GR" sz="4000" b="1" dirty="0">
                <a:solidFill>
                  <a:srgbClr val="840971"/>
                </a:solidFill>
                <a:latin typeface="+mj-lt"/>
              </a:rPr>
              <a:t>8</a:t>
            </a:r>
            <a:r>
              <a:rPr kumimoji="0" lang="en-GR" sz="1800" b="1" i="0" u="none" strike="noStrike" kern="1200" cap="none" spc="0" normalizeH="0" baseline="0" noProof="0" dirty="0">
                <a:ln>
                  <a:noFill/>
                </a:ln>
                <a:solidFill>
                  <a:srgbClr val="84097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4000" b="1" dirty="0">
              <a:solidFill>
                <a:srgbClr val="84097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67B65-8F33-D791-3756-307EF148784A}"/>
              </a:ext>
            </a:extLst>
          </p:cNvPr>
          <p:cNvSpPr txBox="1"/>
          <p:nvPr/>
        </p:nvSpPr>
        <p:spPr>
          <a:xfrm>
            <a:off x="1988537" y="9045748"/>
            <a:ext cx="1426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000" b="1" dirty="0">
                <a:solidFill>
                  <a:srgbClr val="384276"/>
                </a:solidFill>
                <a:latin typeface="+mj-lt"/>
              </a:rPr>
              <a:t>3</a:t>
            </a:r>
            <a:r>
              <a:rPr lang="en-GR" sz="4000" b="1" dirty="0">
                <a:solidFill>
                  <a:srgbClr val="384276"/>
                </a:solidFill>
                <a:latin typeface="+mj-lt"/>
              </a:rPr>
              <a:t>5,</a:t>
            </a:r>
            <a:r>
              <a:rPr lang="el-GR" sz="4000" b="1" dirty="0">
                <a:solidFill>
                  <a:srgbClr val="384276"/>
                </a:solidFill>
                <a:latin typeface="+mj-lt"/>
              </a:rPr>
              <a:t>2</a:t>
            </a:r>
            <a:r>
              <a:rPr kumimoji="0" lang="en-GR" sz="1800" b="1" i="0" u="none" strike="noStrike" kern="1200" cap="none" spc="0" normalizeH="0" baseline="0" noProof="0" dirty="0">
                <a:ln>
                  <a:noFill/>
                </a:ln>
                <a:solidFill>
                  <a:srgbClr val="38427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4000" b="1" dirty="0">
              <a:solidFill>
                <a:srgbClr val="384276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B91A69-A9E4-1745-3FA1-AF9B6BEB0122}"/>
              </a:ext>
            </a:extLst>
          </p:cNvPr>
          <p:cNvSpPr txBox="1"/>
          <p:nvPr/>
        </p:nvSpPr>
        <p:spPr>
          <a:xfrm>
            <a:off x="1988537" y="4756090"/>
            <a:ext cx="1804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sz="2000" dirty="0">
                <a:solidFill>
                  <a:srgbClr val="384276"/>
                </a:solidFill>
              </a:rPr>
              <a:t>ΑΝΔΡΕΣ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4F97EA-83ED-FE31-3D3E-DC94E63BDF88}"/>
              </a:ext>
            </a:extLst>
          </p:cNvPr>
          <p:cNvSpPr txBox="1"/>
          <p:nvPr/>
        </p:nvSpPr>
        <p:spPr>
          <a:xfrm>
            <a:off x="4853838" y="5072882"/>
            <a:ext cx="1804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840971"/>
                </a:solidFill>
              </a:rPr>
              <a:t>ΓΥΝΑΙΚΕΣ</a:t>
            </a:r>
          </a:p>
        </p:txBody>
      </p:sp>
      <p:graphicFrame>
        <p:nvGraphicFramePr>
          <p:cNvPr id="22" name="Γράφημα 1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2369305"/>
              </p:ext>
            </p:extLst>
          </p:nvPr>
        </p:nvGraphicFramePr>
        <p:xfrm>
          <a:off x="7205177" y="1900237"/>
          <a:ext cx="6417514" cy="3750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60A655B-483F-F842-7E11-B6F47B0E2209}"/>
              </a:ext>
            </a:extLst>
          </p:cNvPr>
          <p:cNvSpPr txBox="1">
            <a:spLocks/>
          </p:cNvSpPr>
          <p:nvPr/>
        </p:nvSpPr>
        <p:spPr>
          <a:xfrm>
            <a:off x="9275440" y="9443000"/>
            <a:ext cx="1369748" cy="661182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600" dirty="0"/>
              <a:t>ΕΡΕΥΝΗΤΗΣ</a:t>
            </a:r>
            <a:endParaRPr lang="en-GR" sz="16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3F9F014-1A69-3D43-CE80-19DD07EDF290}"/>
              </a:ext>
            </a:extLst>
          </p:cNvPr>
          <p:cNvSpPr txBox="1">
            <a:spLocks/>
          </p:cNvSpPr>
          <p:nvPr/>
        </p:nvSpPr>
        <p:spPr>
          <a:xfrm>
            <a:off x="10883014" y="9443000"/>
            <a:ext cx="1369748" cy="661182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600" dirty="0"/>
              <a:t>ΙΔΙΩΤΗΣ</a:t>
            </a:r>
            <a:endParaRPr lang="en-GR" sz="16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CD2FF57-2DA7-B61B-AFB2-7AB33EF1D46B}"/>
              </a:ext>
            </a:extLst>
          </p:cNvPr>
          <p:cNvSpPr txBox="1">
            <a:spLocks/>
          </p:cNvSpPr>
          <p:nvPr/>
        </p:nvSpPr>
        <p:spPr>
          <a:xfrm>
            <a:off x="12490588" y="9443000"/>
            <a:ext cx="1369748" cy="661182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600" dirty="0"/>
              <a:t>ΔΗΜΟΣΙΑ ΥΠΗΡΕΣΙΑ</a:t>
            </a:r>
            <a:endParaRPr lang="en-GR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416C14-75A7-2838-CD26-5F69C047F6A8}"/>
              </a:ext>
            </a:extLst>
          </p:cNvPr>
          <p:cNvSpPr txBox="1"/>
          <p:nvPr/>
        </p:nvSpPr>
        <p:spPr>
          <a:xfrm>
            <a:off x="7823092" y="6396502"/>
            <a:ext cx="107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2C84A6"/>
                </a:solidFill>
                <a:latin typeface="+mj-lt"/>
              </a:rPr>
              <a:t>18</a:t>
            </a:r>
            <a:r>
              <a:rPr lang="en-GR" sz="3200" dirty="0">
                <a:solidFill>
                  <a:srgbClr val="2C84A6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2C84A6"/>
                </a:solidFill>
                <a:latin typeface="+mj-lt"/>
              </a:rPr>
              <a:t>0</a:t>
            </a:r>
            <a:r>
              <a:rPr kumimoji="0" lang="en-GR" sz="1400" i="0" u="none" strike="noStrike" kern="1200" cap="none" spc="0" normalizeH="0" baseline="0" noProof="0" dirty="0">
                <a:ln>
                  <a:noFill/>
                </a:ln>
                <a:solidFill>
                  <a:srgbClr val="2C84A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2C84A6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A69428-95FC-5D7E-6374-38E516CC484E}"/>
              </a:ext>
            </a:extLst>
          </p:cNvPr>
          <p:cNvSpPr txBox="1"/>
          <p:nvPr/>
        </p:nvSpPr>
        <p:spPr>
          <a:xfrm>
            <a:off x="9415918" y="6396502"/>
            <a:ext cx="107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384276"/>
                </a:solidFill>
                <a:latin typeface="+mj-lt"/>
              </a:rPr>
              <a:t>28</a:t>
            </a:r>
            <a:r>
              <a:rPr lang="en-GR" sz="3200" dirty="0">
                <a:solidFill>
                  <a:srgbClr val="384276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384276"/>
                </a:solidFill>
                <a:latin typeface="+mj-lt"/>
              </a:rPr>
              <a:t>1</a:t>
            </a:r>
            <a:r>
              <a:rPr kumimoji="0" lang="en-GR" sz="1400" i="0" u="none" strike="noStrike" kern="1200" cap="none" spc="0" normalizeH="0" baseline="0" noProof="0" dirty="0">
                <a:ln>
                  <a:noFill/>
                </a:ln>
                <a:solidFill>
                  <a:srgbClr val="38427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384276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04FB85-7DF7-B69D-3FC6-56EE53EFD880}"/>
              </a:ext>
            </a:extLst>
          </p:cNvPr>
          <p:cNvSpPr txBox="1"/>
          <p:nvPr/>
        </p:nvSpPr>
        <p:spPr>
          <a:xfrm>
            <a:off x="11038241" y="6396502"/>
            <a:ext cx="107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2C84A6"/>
                </a:solidFill>
                <a:latin typeface="+mj-lt"/>
              </a:rPr>
              <a:t>14</a:t>
            </a:r>
            <a:r>
              <a:rPr lang="en-GR" sz="3200" dirty="0">
                <a:solidFill>
                  <a:srgbClr val="2C84A6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2C84A6"/>
                </a:solidFill>
                <a:latin typeface="+mj-lt"/>
              </a:rPr>
              <a:t>1</a:t>
            </a:r>
            <a:r>
              <a:rPr kumimoji="0" lang="en-GR" sz="1400" i="0" u="none" strike="noStrike" kern="1200" cap="none" spc="0" normalizeH="0" baseline="0" noProof="0" dirty="0">
                <a:ln>
                  <a:noFill/>
                </a:ln>
                <a:solidFill>
                  <a:srgbClr val="2C84A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2C84A6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C3FBE1-B5C8-048A-BAD2-390971F94E7A}"/>
              </a:ext>
            </a:extLst>
          </p:cNvPr>
          <p:cNvSpPr txBox="1"/>
          <p:nvPr/>
        </p:nvSpPr>
        <p:spPr>
          <a:xfrm>
            <a:off x="12660564" y="6396502"/>
            <a:ext cx="107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384276"/>
                </a:solidFill>
                <a:latin typeface="+mj-lt"/>
              </a:rPr>
              <a:t>10</a:t>
            </a:r>
            <a:r>
              <a:rPr lang="en-GR" sz="3200" dirty="0">
                <a:solidFill>
                  <a:srgbClr val="384276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384276"/>
                </a:solidFill>
                <a:latin typeface="+mj-lt"/>
              </a:rPr>
              <a:t>9</a:t>
            </a:r>
            <a:r>
              <a:rPr kumimoji="0" lang="en-GR" sz="1400" i="0" u="none" strike="noStrike" kern="1200" cap="none" spc="0" normalizeH="0" baseline="0" noProof="0" dirty="0">
                <a:ln>
                  <a:noFill/>
                </a:ln>
                <a:solidFill>
                  <a:srgbClr val="38427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384276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B3391-D67D-F344-96C4-6A383EAE8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761" y="5156200"/>
            <a:ext cx="3129125" cy="4407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0617B-A328-EE48-0856-E8D80068A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639" y="7313496"/>
            <a:ext cx="927100" cy="208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28F60-F69B-2A4C-150F-6E63F7670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542" y="7313496"/>
            <a:ext cx="939800" cy="208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6FB186-DA13-FB97-C72C-B8F684035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1674" y="7313496"/>
            <a:ext cx="876300" cy="208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A40B3-9356-E781-6348-020E71AC3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5740" y="7287253"/>
            <a:ext cx="1813508" cy="21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2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6578D-E6D4-44AC-AE77-02F29F23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730" y="3447737"/>
            <a:ext cx="2619554" cy="6011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BB744-18AF-0FF5-7076-CEFEED78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840971"/>
                </a:solidFill>
              </a:rPr>
              <a:t>BA</a:t>
            </a:r>
            <a:r>
              <a:rPr lang="el-GR" dirty="0">
                <a:solidFill>
                  <a:srgbClr val="840971"/>
                </a:solidFill>
              </a:rPr>
              <a:t>ΘΜΟΣ ΙΚΑΝΟΠΟΙΗΣΗΣ ΤΩΝ ΧΡΗΣΤΩΝ </a:t>
            </a:r>
            <a:br>
              <a:rPr lang="el-GR" dirty="0">
                <a:solidFill>
                  <a:srgbClr val="840971"/>
                </a:solidFill>
              </a:rPr>
            </a:br>
            <a:r>
              <a:rPr lang="el-GR" sz="2800" b="0" dirty="0">
                <a:solidFill>
                  <a:srgbClr val="840971"/>
                </a:solidFill>
              </a:rPr>
              <a:t>(σε σχέση με την ικανοποίηση του αιτήματός τους)</a:t>
            </a:r>
            <a:endParaRPr lang="en-GR" sz="2800" b="0" dirty="0">
              <a:solidFill>
                <a:srgbClr val="84097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8A144-B42C-4A95-4610-DEC6E837C933}"/>
              </a:ext>
            </a:extLst>
          </p:cNvPr>
          <p:cNvSpPr txBox="1">
            <a:spLocks/>
          </p:cNvSpPr>
          <p:nvPr/>
        </p:nvSpPr>
        <p:spPr>
          <a:xfrm>
            <a:off x="9852287" y="7714274"/>
            <a:ext cx="1008665" cy="238353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rgbClr val="840971"/>
                </a:solidFill>
              </a:rPr>
              <a:t>ΠΛΗΡΗΣ</a:t>
            </a:r>
            <a:endParaRPr lang="en-GR" sz="1600" b="1" dirty="0">
              <a:solidFill>
                <a:srgbClr val="84097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E07D0-8334-D673-EF74-0E6CF04A738D}"/>
              </a:ext>
            </a:extLst>
          </p:cNvPr>
          <p:cNvSpPr txBox="1"/>
          <p:nvPr/>
        </p:nvSpPr>
        <p:spPr>
          <a:xfrm>
            <a:off x="9263657" y="2100473"/>
            <a:ext cx="142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0,0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02195-AF35-A84E-643D-E8149929CED9}"/>
              </a:ext>
            </a:extLst>
          </p:cNvPr>
          <p:cNvSpPr txBox="1"/>
          <p:nvPr/>
        </p:nvSpPr>
        <p:spPr>
          <a:xfrm>
            <a:off x="8963615" y="3127251"/>
            <a:ext cx="172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47BBCE"/>
                </a:solidFill>
                <a:latin typeface="+mj-lt"/>
              </a:rPr>
              <a:t>4</a:t>
            </a:r>
            <a:r>
              <a:rPr lang="en-GR" sz="3200" dirty="0">
                <a:solidFill>
                  <a:srgbClr val="47BBCE"/>
                </a:solidFill>
                <a:latin typeface="+mj-lt"/>
              </a:rPr>
              <a:t>,</a:t>
            </a:r>
            <a:r>
              <a:rPr lang="en-US" sz="3200" dirty="0">
                <a:solidFill>
                  <a:srgbClr val="47BBCE"/>
                </a:solidFill>
                <a:latin typeface="+mj-lt"/>
              </a:rPr>
              <a:t>7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47BBC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47BBCE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70835-AB33-CC78-B102-A3FC932BB8F9}"/>
              </a:ext>
            </a:extLst>
          </p:cNvPr>
          <p:cNvSpPr txBox="1"/>
          <p:nvPr/>
        </p:nvSpPr>
        <p:spPr>
          <a:xfrm>
            <a:off x="9743146" y="7221658"/>
            <a:ext cx="11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3200" dirty="0">
                <a:solidFill>
                  <a:srgbClr val="840971"/>
                </a:solidFill>
                <a:latin typeface="+mj-lt"/>
              </a:rPr>
              <a:t>9</a:t>
            </a:r>
            <a:r>
              <a:rPr lang="en-US" sz="3200" dirty="0">
                <a:solidFill>
                  <a:srgbClr val="840971"/>
                </a:solidFill>
                <a:latin typeface="+mj-lt"/>
              </a:rPr>
              <a:t>5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n-US" sz="3200" dirty="0">
                <a:solidFill>
                  <a:srgbClr val="840971"/>
                </a:solidFill>
                <a:latin typeface="+mj-lt"/>
              </a:rPr>
              <a:t>3</a:t>
            </a:r>
            <a:r>
              <a:rPr lang="en-GR" sz="1400" dirty="0">
                <a:solidFill>
                  <a:srgbClr val="840971"/>
                </a:solidFill>
                <a:latin typeface="+mj-lt"/>
              </a:rPr>
              <a:t>%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6D80E7-B24A-53F4-E1E4-6C6075AA48DC}"/>
              </a:ext>
            </a:extLst>
          </p:cNvPr>
          <p:cNvSpPr txBox="1">
            <a:spLocks/>
          </p:cNvSpPr>
          <p:nvPr/>
        </p:nvSpPr>
        <p:spPr>
          <a:xfrm>
            <a:off x="9816178" y="3665947"/>
            <a:ext cx="914646" cy="238353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rgbClr val="47BBCE"/>
                </a:solidFill>
              </a:rPr>
              <a:t>ΜΕΡΙΚΗ</a:t>
            </a:r>
            <a:endParaRPr lang="en-GR" sz="1600" b="1" dirty="0">
              <a:solidFill>
                <a:srgbClr val="47BBCE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248EF2-993D-2C9E-C950-4243C560AA8C}"/>
              </a:ext>
            </a:extLst>
          </p:cNvPr>
          <p:cNvSpPr txBox="1">
            <a:spLocks/>
          </p:cNvSpPr>
          <p:nvPr/>
        </p:nvSpPr>
        <p:spPr>
          <a:xfrm>
            <a:off x="9826887" y="2636202"/>
            <a:ext cx="1121496" cy="238353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ΚΑΘΟΛΟΥ</a:t>
            </a:r>
            <a:endParaRPr lang="en-G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12CF9-00DA-54BA-4EC0-B8E1124BE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810" y="2090821"/>
            <a:ext cx="2717985" cy="73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5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F7C697-5E28-819B-DE92-C6146F2F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12" y="3447738"/>
            <a:ext cx="3164333" cy="6011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BB744-18AF-0FF5-7076-CEFEED78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840971"/>
                </a:solidFill>
              </a:rPr>
              <a:t>BA</a:t>
            </a:r>
            <a:r>
              <a:rPr lang="el-GR" dirty="0">
                <a:solidFill>
                  <a:srgbClr val="840971"/>
                </a:solidFill>
              </a:rPr>
              <a:t>ΘΜΟΣ ΙΚΑΝΟΠΟΙΗΣΗΣ ΤΩΝ ΧΡΗΣΤΩΝ </a:t>
            </a:r>
            <a:br>
              <a:rPr lang="el-GR" dirty="0">
                <a:solidFill>
                  <a:srgbClr val="840971"/>
                </a:solidFill>
              </a:rPr>
            </a:br>
            <a:r>
              <a:rPr lang="el-GR" sz="2800" b="0" dirty="0">
                <a:solidFill>
                  <a:srgbClr val="840971"/>
                </a:solidFill>
              </a:rPr>
              <a:t>(σε σχέση με τον χρόνο ανταπόκρισης στο αίτημά τους )</a:t>
            </a:r>
            <a:endParaRPr lang="en-GR" sz="2800" b="0" dirty="0">
              <a:solidFill>
                <a:srgbClr val="84097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8A144-B42C-4A95-4610-DEC6E837C933}"/>
              </a:ext>
            </a:extLst>
          </p:cNvPr>
          <p:cNvSpPr txBox="1">
            <a:spLocks/>
          </p:cNvSpPr>
          <p:nvPr/>
        </p:nvSpPr>
        <p:spPr>
          <a:xfrm>
            <a:off x="11275538" y="6513039"/>
            <a:ext cx="1912325" cy="5847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rgbClr val="840971"/>
                </a:solidFill>
              </a:rPr>
              <a:t>ΠΑΡΑ ΠΟΛΥ</a:t>
            </a:r>
            <a:endParaRPr lang="en-GR" sz="1600" b="1" dirty="0">
              <a:solidFill>
                <a:srgbClr val="84097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E07D0-8334-D673-EF74-0E6CF04A738D}"/>
              </a:ext>
            </a:extLst>
          </p:cNvPr>
          <p:cNvSpPr txBox="1"/>
          <p:nvPr/>
        </p:nvSpPr>
        <p:spPr>
          <a:xfrm>
            <a:off x="10060873" y="4132302"/>
            <a:ext cx="97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0,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8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02195-AF35-A84E-643D-E8149929CED9}"/>
              </a:ext>
            </a:extLst>
          </p:cNvPr>
          <p:cNvSpPr txBox="1"/>
          <p:nvPr/>
        </p:nvSpPr>
        <p:spPr>
          <a:xfrm>
            <a:off x="10120371" y="4857145"/>
            <a:ext cx="91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2C84A6"/>
                </a:solidFill>
                <a:latin typeface="+mj-lt"/>
              </a:rPr>
              <a:t>6</a:t>
            </a:r>
            <a:r>
              <a:rPr lang="en-GR" sz="3200" dirty="0">
                <a:solidFill>
                  <a:srgbClr val="2C84A6"/>
                </a:solidFill>
                <a:latin typeface="+mj-lt"/>
              </a:rPr>
              <a:t>,</a:t>
            </a:r>
            <a:r>
              <a:rPr lang="en-US" sz="3200" dirty="0">
                <a:solidFill>
                  <a:srgbClr val="2C84A6"/>
                </a:solidFill>
                <a:latin typeface="+mj-lt"/>
              </a:rPr>
              <a:t>3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2C84A6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2C84A6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70835-AB33-CC78-B102-A3FC932BB8F9}"/>
              </a:ext>
            </a:extLst>
          </p:cNvPr>
          <p:cNvSpPr txBox="1"/>
          <p:nvPr/>
        </p:nvSpPr>
        <p:spPr>
          <a:xfrm>
            <a:off x="9999647" y="6425695"/>
            <a:ext cx="11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rgbClr val="840971"/>
                </a:solidFill>
                <a:latin typeface="+mj-lt"/>
              </a:rPr>
              <a:t>6</a:t>
            </a:r>
            <a:r>
              <a:rPr lang="en-US" sz="3200" dirty="0">
                <a:solidFill>
                  <a:srgbClr val="840971"/>
                </a:solidFill>
                <a:latin typeface="+mj-lt"/>
              </a:rPr>
              <a:t>4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n-US" sz="3200" dirty="0">
                <a:solidFill>
                  <a:srgbClr val="840971"/>
                </a:solidFill>
                <a:latin typeface="+mj-lt"/>
              </a:rPr>
              <a:t>8</a:t>
            </a:r>
            <a:r>
              <a:rPr lang="en-GR" sz="1400" dirty="0">
                <a:solidFill>
                  <a:srgbClr val="840971"/>
                </a:solidFill>
                <a:latin typeface="+mj-lt"/>
              </a:rPr>
              <a:t>%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6D80E7-B24A-53F4-E1E4-6C6075AA48DC}"/>
              </a:ext>
            </a:extLst>
          </p:cNvPr>
          <p:cNvSpPr txBox="1">
            <a:spLocks/>
          </p:cNvSpPr>
          <p:nvPr/>
        </p:nvSpPr>
        <p:spPr>
          <a:xfrm>
            <a:off x="11132768" y="3852468"/>
            <a:ext cx="914646" cy="238353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bg1">
                    <a:lumMod val="50000"/>
                  </a:schemeClr>
                </a:solidFill>
              </a:rPr>
              <a:t>ΛΙΓΟ</a:t>
            </a:r>
            <a:endParaRPr lang="en-G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248EF2-993D-2C9E-C950-4243C560AA8C}"/>
              </a:ext>
            </a:extLst>
          </p:cNvPr>
          <p:cNvSpPr txBox="1">
            <a:spLocks/>
          </p:cNvSpPr>
          <p:nvPr/>
        </p:nvSpPr>
        <p:spPr>
          <a:xfrm>
            <a:off x="11132768" y="4279620"/>
            <a:ext cx="1133122" cy="238353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ΚΑΘΟΛΟΥ</a:t>
            </a:r>
            <a:endParaRPr lang="en-G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F42D61-B12E-ECA3-9CF8-B7C11AF7E6C4}"/>
              </a:ext>
            </a:extLst>
          </p:cNvPr>
          <p:cNvSpPr txBox="1">
            <a:spLocks/>
          </p:cNvSpPr>
          <p:nvPr/>
        </p:nvSpPr>
        <p:spPr>
          <a:xfrm>
            <a:off x="11247498" y="6028073"/>
            <a:ext cx="1912325" cy="5847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accent4"/>
                </a:solidFill>
              </a:rPr>
              <a:t>ΠΟΛΥ</a:t>
            </a:r>
            <a:endParaRPr lang="en-GR" sz="1600" b="1" dirty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4E7E0-75A9-D5EF-E455-4EDF7C397A2D}"/>
              </a:ext>
            </a:extLst>
          </p:cNvPr>
          <p:cNvSpPr txBox="1"/>
          <p:nvPr/>
        </p:nvSpPr>
        <p:spPr>
          <a:xfrm>
            <a:off x="10031906" y="5828050"/>
            <a:ext cx="100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chemeClr val="accent4"/>
                </a:solidFill>
                <a:latin typeface="+mj-lt"/>
              </a:rPr>
              <a:t>7</a:t>
            </a:r>
            <a:r>
              <a:rPr lang="en-GR" sz="3200" dirty="0">
                <a:solidFill>
                  <a:schemeClr val="accent4"/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accent4"/>
                </a:solidFill>
                <a:latin typeface="+mj-lt"/>
              </a:rPr>
              <a:t>8</a:t>
            </a:r>
            <a:r>
              <a:rPr lang="en-GR" sz="1400" dirty="0">
                <a:solidFill>
                  <a:schemeClr val="accent4"/>
                </a:solidFill>
                <a:latin typeface="+mj-lt"/>
              </a:rPr>
              <a:t>%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CAB70C-8F68-EBC7-54B8-B8A71527ADD4}"/>
              </a:ext>
            </a:extLst>
          </p:cNvPr>
          <p:cNvSpPr txBox="1">
            <a:spLocks/>
          </p:cNvSpPr>
          <p:nvPr/>
        </p:nvSpPr>
        <p:spPr>
          <a:xfrm>
            <a:off x="11194996" y="5002939"/>
            <a:ext cx="1008665" cy="5847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rgbClr val="21627B"/>
                </a:solidFill>
              </a:rPr>
              <a:t>ΑΡΚΕΤΑ</a:t>
            </a:r>
            <a:endParaRPr lang="en-GR" sz="1600" b="1" dirty="0">
              <a:solidFill>
                <a:srgbClr val="21627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4F295-4CD0-D788-DA41-3DCA38D84A4D}"/>
              </a:ext>
            </a:extLst>
          </p:cNvPr>
          <p:cNvSpPr txBox="1"/>
          <p:nvPr/>
        </p:nvSpPr>
        <p:spPr>
          <a:xfrm>
            <a:off x="10120372" y="3702565"/>
            <a:ext cx="914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</a:t>
            </a:r>
            <a:r>
              <a:rPr lang="en-G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8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7069CD-C2AD-6484-7842-51A3CE81E543}"/>
              </a:ext>
            </a:extLst>
          </p:cNvPr>
          <p:cNvSpPr txBox="1"/>
          <p:nvPr/>
        </p:nvSpPr>
        <p:spPr>
          <a:xfrm>
            <a:off x="9999647" y="3077799"/>
            <a:ext cx="1133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9</a:t>
            </a:r>
            <a:r>
              <a:rPr lang="en-GR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7340E7C-61B2-F546-1E5D-E77B099BDFE2}"/>
              </a:ext>
            </a:extLst>
          </p:cNvPr>
          <p:cNvSpPr txBox="1">
            <a:spLocks/>
          </p:cNvSpPr>
          <p:nvPr/>
        </p:nvSpPr>
        <p:spPr>
          <a:xfrm>
            <a:off x="11113805" y="3089922"/>
            <a:ext cx="1726556" cy="605434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ΔΕΝ</a:t>
            </a:r>
            <a:b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ΑΠΑΝΤΗΣΑΝ</a:t>
            </a:r>
            <a:endParaRPr lang="en-G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A3620-D072-04C5-5F0D-AB08C221B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919" y="3357643"/>
            <a:ext cx="1363727" cy="6101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CF2D8B-CFFE-787D-BC10-D1C94AE08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84" y="3895321"/>
            <a:ext cx="730250" cy="730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B3C066-EB1E-F7C8-ECB3-C2DE86625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884" y="4727657"/>
            <a:ext cx="730250" cy="730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0B98BD-44A9-EDA8-1362-6511C29A0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884" y="602807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0E848-65BB-97AC-C277-86B6FCB1F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766" y="3197083"/>
            <a:ext cx="3195716" cy="5681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BB744-18AF-0FF5-7076-CEFEED78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ΣΥΧΝΟΤΗΤΑ ΧΡΗΣΗΣ ΤΩΝ ΣΤΑΤΙΣΤΙΚΩΝ ΣΤΟΙΧΕΙΩΝ</a:t>
            </a:r>
            <a:endParaRPr lang="en-GR" sz="2800" b="0" dirty="0">
              <a:solidFill>
                <a:srgbClr val="84097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8A144-B42C-4A95-4610-DEC6E837C933}"/>
              </a:ext>
            </a:extLst>
          </p:cNvPr>
          <p:cNvSpPr txBox="1">
            <a:spLocks/>
          </p:cNvSpPr>
          <p:nvPr/>
        </p:nvSpPr>
        <p:spPr>
          <a:xfrm>
            <a:off x="8481643" y="4137069"/>
            <a:ext cx="1524742" cy="5847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rgbClr val="840971"/>
                </a:solidFill>
              </a:rPr>
              <a:t>ΜΙΚΡΟΤΕΡΗ Ή ΙΣΗ ΤΟΥ ΜΗΝΑ</a:t>
            </a:r>
            <a:endParaRPr lang="en-GR" sz="1600" b="1" dirty="0">
              <a:solidFill>
                <a:srgbClr val="84097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02195-AF35-A84E-643D-E8149929CED9}"/>
              </a:ext>
            </a:extLst>
          </p:cNvPr>
          <p:cNvSpPr txBox="1"/>
          <p:nvPr/>
        </p:nvSpPr>
        <p:spPr>
          <a:xfrm>
            <a:off x="2179730" y="5103025"/>
            <a:ext cx="119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10</a:t>
            </a:r>
            <a:r>
              <a:rPr lang="en-G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,</a:t>
            </a:r>
            <a:r>
              <a:rPr lang="el-G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2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70835-AB33-CC78-B102-A3FC932BB8F9}"/>
              </a:ext>
            </a:extLst>
          </p:cNvPr>
          <p:cNvSpPr txBox="1"/>
          <p:nvPr/>
        </p:nvSpPr>
        <p:spPr>
          <a:xfrm>
            <a:off x="8386884" y="3647296"/>
            <a:ext cx="11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rgbClr val="840971"/>
                </a:solidFill>
                <a:latin typeface="+mj-lt"/>
              </a:rPr>
              <a:t>5</a:t>
            </a:r>
            <a:r>
              <a:rPr lang="en-US" sz="3200" dirty="0">
                <a:solidFill>
                  <a:srgbClr val="840971"/>
                </a:solidFill>
                <a:latin typeface="+mj-lt"/>
              </a:rPr>
              <a:t>6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3</a:t>
            </a:r>
            <a:r>
              <a:rPr lang="en-GR" sz="1400" dirty="0">
                <a:solidFill>
                  <a:srgbClr val="840971"/>
                </a:solidFill>
                <a:latin typeface="+mj-lt"/>
              </a:rPr>
              <a:t>%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6D80E7-B24A-53F4-E1E4-6C6075AA48DC}"/>
              </a:ext>
            </a:extLst>
          </p:cNvPr>
          <p:cNvSpPr txBox="1">
            <a:spLocks/>
          </p:cNvSpPr>
          <p:nvPr/>
        </p:nvSpPr>
        <p:spPr>
          <a:xfrm>
            <a:off x="2380622" y="3647296"/>
            <a:ext cx="1983680" cy="349919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ΔΕΝ ΑΠΑΝΤΗΣΑΝ</a:t>
            </a:r>
            <a:endParaRPr lang="en-G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F42D61-B12E-ECA3-9CF8-B7C11AF7E6C4}"/>
              </a:ext>
            </a:extLst>
          </p:cNvPr>
          <p:cNvSpPr txBox="1">
            <a:spLocks/>
          </p:cNvSpPr>
          <p:nvPr/>
        </p:nvSpPr>
        <p:spPr>
          <a:xfrm>
            <a:off x="2358730" y="7543453"/>
            <a:ext cx="1912325" cy="1184882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accent4"/>
                </a:solidFill>
              </a:rPr>
              <a:t>ΜΕΓΑΛΥΤΕΡΗ ΤΟΥ ΜΗΝΑ, ΑΛΛΑ ΜΙΚΡΟΤΕΡΗ Ή ΙΣΗ ΤΟΥ ΕΤΟΥΣ</a:t>
            </a:r>
            <a:endParaRPr lang="en-GR" sz="1600" b="1" dirty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4E7E0-75A9-D5EF-E455-4EDF7C397A2D}"/>
              </a:ext>
            </a:extLst>
          </p:cNvPr>
          <p:cNvSpPr txBox="1"/>
          <p:nvPr/>
        </p:nvSpPr>
        <p:spPr>
          <a:xfrm>
            <a:off x="2171626" y="7053680"/>
            <a:ext cx="1181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chemeClr val="accent4"/>
                </a:solidFill>
                <a:latin typeface="+mj-lt"/>
              </a:rPr>
              <a:t>1</a:t>
            </a:r>
            <a:r>
              <a:rPr lang="en-US" sz="3200" dirty="0">
                <a:solidFill>
                  <a:schemeClr val="accent4"/>
                </a:solidFill>
                <a:latin typeface="+mj-lt"/>
              </a:rPr>
              <a:t>4</a:t>
            </a:r>
            <a:r>
              <a:rPr lang="en-GR" sz="3200" dirty="0">
                <a:solidFill>
                  <a:schemeClr val="accent4"/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accent4"/>
                </a:solidFill>
                <a:latin typeface="+mj-lt"/>
              </a:rPr>
              <a:t>1</a:t>
            </a:r>
            <a:r>
              <a:rPr lang="en-GR" sz="1400" dirty="0">
                <a:solidFill>
                  <a:schemeClr val="accent4"/>
                </a:solidFill>
                <a:latin typeface="+mj-lt"/>
              </a:rPr>
              <a:t>%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CAB70C-8F68-EBC7-54B8-B8A71527ADD4}"/>
              </a:ext>
            </a:extLst>
          </p:cNvPr>
          <p:cNvSpPr txBox="1">
            <a:spLocks/>
          </p:cNvSpPr>
          <p:nvPr/>
        </p:nvSpPr>
        <p:spPr>
          <a:xfrm>
            <a:off x="2303648" y="5604674"/>
            <a:ext cx="1381848" cy="5847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ΜΕΓΑΛΥΤΕΡΗ ΤΟΥ ΕΤΟΣ</a:t>
            </a:r>
            <a:endParaRPr lang="en-GR" sz="1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4F295-4CD0-D788-DA41-3DCA38D84A4D}"/>
              </a:ext>
            </a:extLst>
          </p:cNvPr>
          <p:cNvSpPr txBox="1"/>
          <p:nvPr/>
        </p:nvSpPr>
        <p:spPr>
          <a:xfrm>
            <a:off x="2316185" y="3169398"/>
            <a:ext cx="1109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</a:t>
            </a:r>
            <a:r>
              <a:rPr lang="en-G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5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12DB4E-26F5-355E-DA99-AB11E15C3235}"/>
              </a:ext>
            </a:extLst>
          </p:cNvPr>
          <p:cNvSpPr txBox="1">
            <a:spLocks/>
          </p:cNvSpPr>
          <p:nvPr/>
        </p:nvSpPr>
        <p:spPr>
          <a:xfrm>
            <a:off x="5135551" y="5687800"/>
            <a:ext cx="1631620" cy="349919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600" b="1" dirty="0"/>
              <a:t>Με συχν</a:t>
            </a:r>
            <a:r>
              <a:rPr lang="en-US" sz="1600" b="1" dirty="0"/>
              <a:t>ό</a:t>
            </a:r>
            <a:r>
              <a:rPr lang="el-GR" sz="1600" b="1" dirty="0"/>
              <a:t>τητα</a:t>
            </a:r>
            <a:endParaRPr lang="en-US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C9966-9467-AD3C-E3E0-55EA4A52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4383" y="7555624"/>
            <a:ext cx="1069355" cy="1018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0A4F97-A66B-4E37-9505-7392165A0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3294" y="4586990"/>
            <a:ext cx="1873781" cy="290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C73F9-3811-4CD9-5691-B8E9BB785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4374">
            <a:off x="3633083" y="3594131"/>
            <a:ext cx="4880317" cy="48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3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B744-18AF-0FF5-7076-CEFEED78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ΣΥΧΝΟΤΗΤΑ ΕΠΙΣΚΕΨΙΜΟΤΗΤΑΣ ΙΣΤΟΤΟΠΟΥ </a:t>
            </a:r>
            <a:r>
              <a:rPr lang="en-US" dirty="0">
                <a:solidFill>
                  <a:srgbClr val="840971"/>
                </a:solidFill>
              </a:rPr>
              <a:t>www.statistics.gr</a:t>
            </a:r>
            <a:endParaRPr lang="en-GR" sz="2800" b="0" dirty="0">
              <a:solidFill>
                <a:srgbClr val="84097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8A144-B42C-4A95-4610-DEC6E837C933}"/>
              </a:ext>
            </a:extLst>
          </p:cNvPr>
          <p:cNvSpPr txBox="1">
            <a:spLocks/>
          </p:cNvSpPr>
          <p:nvPr/>
        </p:nvSpPr>
        <p:spPr>
          <a:xfrm>
            <a:off x="8390434" y="7638455"/>
            <a:ext cx="1524742" cy="5847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rgbClr val="840971"/>
                </a:solidFill>
              </a:rPr>
              <a:t>ΜΙΚΡΟΤΕΡΗ Ή ΙΣΗ ΤΟΥ ΜΗΝΑ</a:t>
            </a:r>
            <a:endParaRPr lang="en-GR" sz="1600" b="1" dirty="0">
              <a:solidFill>
                <a:srgbClr val="84097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02195-AF35-A84E-643D-E8149929CED9}"/>
              </a:ext>
            </a:extLst>
          </p:cNvPr>
          <p:cNvSpPr txBox="1"/>
          <p:nvPr/>
        </p:nvSpPr>
        <p:spPr>
          <a:xfrm>
            <a:off x="2179730" y="5103025"/>
            <a:ext cx="119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24</a:t>
            </a:r>
            <a:r>
              <a:rPr lang="en-GR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2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70835-AB33-CC78-B102-A3FC932BB8F9}"/>
              </a:ext>
            </a:extLst>
          </p:cNvPr>
          <p:cNvSpPr txBox="1"/>
          <p:nvPr/>
        </p:nvSpPr>
        <p:spPr>
          <a:xfrm>
            <a:off x="8295675" y="7148682"/>
            <a:ext cx="11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840971"/>
                </a:solidFill>
                <a:latin typeface="+mj-lt"/>
              </a:rPr>
              <a:t>28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n-US" sz="3200" dirty="0">
                <a:solidFill>
                  <a:srgbClr val="840971"/>
                </a:solidFill>
                <a:latin typeface="+mj-lt"/>
              </a:rPr>
              <a:t>9</a:t>
            </a:r>
            <a:r>
              <a:rPr lang="en-GR" sz="1400" dirty="0">
                <a:solidFill>
                  <a:srgbClr val="840971"/>
                </a:solidFill>
                <a:latin typeface="+mj-lt"/>
              </a:rPr>
              <a:t>%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6D80E7-B24A-53F4-E1E4-6C6075AA48DC}"/>
              </a:ext>
            </a:extLst>
          </p:cNvPr>
          <p:cNvSpPr txBox="1">
            <a:spLocks/>
          </p:cNvSpPr>
          <p:nvPr/>
        </p:nvSpPr>
        <p:spPr>
          <a:xfrm>
            <a:off x="3855344" y="3244212"/>
            <a:ext cx="1983680" cy="349919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ΔΕΝ ΑΠΑΝΤΗΣΑΝ</a:t>
            </a:r>
            <a:endParaRPr lang="en-GR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F42D61-B12E-ECA3-9CF8-B7C11AF7E6C4}"/>
              </a:ext>
            </a:extLst>
          </p:cNvPr>
          <p:cNvSpPr txBox="1">
            <a:spLocks/>
          </p:cNvSpPr>
          <p:nvPr/>
        </p:nvSpPr>
        <p:spPr>
          <a:xfrm>
            <a:off x="2358730" y="7543453"/>
            <a:ext cx="1912325" cy="1184882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accent4"/>
                </a:solidFill>
              </a:rPr>
              <a:t>ΜΕΓΑΛΥΤΕΡΗ ΤΟΥ ΜΗΝΑ, ΑΛΛΑ ΜΙΚΡΟΤΕΡΗ Ή ΙΣΗ ΤΟΥ ΕΤΟΥΣ</a:t>
            </a:r>
            <a:endParaRPr lang="en-GR" sz="1600" b="1" dirty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4E7E0-75A9-D5EF-E455-4EDF7C397A2D}"/>
              </a:ext>
            </a:extLst>
          </p:cNvPr>
          <p:cNvSpPr txBox="1"/>
          <p:nvPr/>
        </p:nvSpPr>
        <p:spPr>
          <a:xfrm>
            <a:off x="2171626" y="7053680"/>
            <a:ext cx="1181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4"/>
                </a:solidFill>
                <a:latin typeface="+mj-lt"/>
              </a:rPr>
              <a:t>27</a:t>
            </a:r>
            <a:r>
              <a:rPr lang="en-GR" sz="3200" dirty="0">
                <a:solidFill>
                  <a:schemeClr val="accent4"/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accent4"/>
                </a:solidFill>
                <a:latin typeface="+mj-lt"/>
              </a:rPr>
              <a:t>3</a:t>
            </a:r>
            <a:r>
              <a:rPr lang="en-GR" sz="1400" dirty="0">
                <a:solidFill>
                  <a:schemeClr val="accent4"/>
                </a:solidFill>
                <a:latin typeface="+mj-lt"/>
              </a:rPr>
              <a:t>%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CAB70C-8F68-EBC7-54B8-B8A71527ADD4}"/>
              </a:ext>
            </a:extLst>
          </p:cNvPr>
          <p:cNvSpPr txBox="1">
            <a:spLocks/>
          </p:cNvSpPr>
          <p:nvPr/>
        </p:nvSpPr>
        <p:spPr>
          <a:xfrm>
            <a:off x="2303648" y="5604674"/>
            <a:ext cx="1381848" cy="5847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ΜΕΓΑΛΥΤΕΡΗ ΤΟΥ ΕΤΟΣ</a:t>
            </a:r>
            <a:endParaRPr lang="en-GR" sz="1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4F295-4CD0-D788-DA41-3DCA38D84A4D}"/>
              </a:ext>
            </a:extLst>
          </p:cNvPr>
          <p:cNvSpPr txBox="1"/>
          <p:nvPr/>
        </p:nvSpPr>
        <p:spPr>
          <a:xfrm>
            <a:off x="3790907" y="2766314"/>
            <a:ext cx="1109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9</a:t>
            </a:r>
            <a:r>
              <a:rPr lang="en-G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5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12DB4E-26F5-355E-DA99-AB11E15C3235}"/>
              </a:ext>
            </a:extLst>
          </p:cNvPr>
          <p:cNvSpPr txBox="1">
            <a:spLocks/>
          </p:cNvSpPr>
          <p:nvPr/>
        </p:nvSpPr>
        <p:spPr>
          <a:xfrm>
            <a:off x="5135551" y="5687800"/>
            <a:ext cx="1631620" cy="349919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600" b="1" dirty="0"/>
              <a:t>Με συχν</a:t>
            </a:r>
            <a:r>
              <a:rPr lang="en-US" sz="1600" b="1" dirty="0"/>
              <a:t>ό</a:t>
            </a:r>
            <a:r>
              <a:rPr lang="el-GR" sz="1600" b="1" dirty="0"/>
              <a:t>τητα</a:t>
            </a:r>
            <a:endParaRPr lang="en-US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78A5A4-FF02-8E6F-64AC-BCD7CEB93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904" y="2998924"/>
            <a:ext cx="2154332" cy="2154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488E5-EF67-32FF-387A-CC4F0FBC2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620" y="5395412"/>
            <a:ext cx="5422900" cy="542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2B17A-96BC-9072-4C2A-DF7756C9E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24198">
            <a:off x="3607946" y="3594131"/>
            <a:ext cx="4870910" cy="48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42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03B6BB10-F9DD-8EBF-A042-5A5943C0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4882" y="4846918"/>
            <a:ext cx="1486217" cy="145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400B06-3E3B-28D5-46EF-12547C1E9740}"/>
              </a:ext>
            </a:extLst>
          </p:cNvPr>
          <p:cNvSpPr txBox="1"/>
          <p:nvPr/>
        </p:nvSpPr>
        <p:spPr>
          <a:xfrm>
            <a:off x="601994" y="6424161"/>
            <a:ext cx="259199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7157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ΕΛΛΗΝΙΚΗ ΣΤΑΤΙΣΤΙΚΗ ΑΡΧΗ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A2493-8AA9-3955-46A0-FB3386CB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4" y="8791644"/>
            <a:ext cx="4301863" cy="8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6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B73B-8891-E38D-4860-1792093F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ΕΡΕΥΝΑ ΙΚΑΝΟΠΟΙΗΣΗΣ ΧΡΗΣΤΩΝ</a:t>
            </a:r>
            <a:endParaRPr lang="en-GR" dirty="0">
              <a:solidFill>
                <a:srgbClr val="8409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60EE-541D-5C45-8F39-66CFC189F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524" y="1654387"/>
            <a:ext cx="10709913" cy="697659"/>
          </a:xfrm>
        </p:spPr>
        <p:txBody>
          <a:bodyPr/>
          <a:lstStyle/>
          <a:p>
            <a:pPr marL="0" indent="0" algn="ctr">
              <a:buNone/>
            </a:pPr>
            <a:r>
              <a:rPr lang="el-GR" b="1" dirty="0">
                <a:solidFill>
                  <a:srgbClr val="384276"/>
                </a:solidFill>
              </a:rPr>
              <a:t>Σκοπός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C0EE-7C1A-B3CA-105F-80296F47209B}"/>
              </a:ext>
            </a:extLst>
          </p:cNvPr>
          <p:cNvSpPr txBox="1"/>
          <p:nvPr/>
        </p:nvSpPr>
        <p:spPr>
          <a:xfrm>
            <a:off x="2658039" y="3970733"/>
            <a:ext cx="65792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Η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επικοινωνία με τους χρήστες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των επίσημων στατιστικών στοιχείων με σκοπό την περαιτέρω βελτίωση της ποιότητας του παραγόμενου στατιστικού προϊόντος της ΕΛΣΤΑΤ και των παρεχόμενων από αυτήν υπηρεσιών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47A6C-1AB4-753A-322C-2742823D88C1}"/>
              </a:ext>
            </a:extLst>
          </p:cNvPr>
          <p:cNvSpPr txBox="1"/>
          <p:nvPr/>
        </p:nvSpPr>
        <p:spPr>
          <a:xfrm>
            <a:off x="5505822" y="6603931"/>
            <a:ext cx="63006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Η πλήρης αξιοποίηση των συλλεγόμενων δεδομένων (όπως το είδος των ζητούμενων στατιστικών στοιχείων και η θεματική τους ενότητα) και η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διερεύνηση νέων αναγκών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για στατιστική πληροφόρηση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78F7C8-8199-8ECC-C837-762D3D6C8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854" y="3968147"/>
            <a:ext cx="2316664" cy="2151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DE6D8-2998-3B19-62EC-43ED11E36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40" y="6593489"/>
            <a:ext cx="2566839" cy="25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B73B-8891-E38D-4860-1792093F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ΣΥΛΛΕΓΟΜΕΝΕΣ ΠΛΗΡΟΦΟΡΙΕΣ ΤΗΣ ΕΡΕΥΝΑΣ</a:t>
            </a:r>
            <a:endParaRPr lang="en-GR" dirty="0">
              <a:solidFill>
                <a:srgbClr val="8409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60EE-541D-5C45-8F39-66CFC189F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616" y="3086100"/>
            <a:ext cx="10316821" cy="6202363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535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την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κατηγορία των χρηστών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και τα χαρακτηριστικά τους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54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το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είδος και τη θεματική ενότητα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των ζητούμενων στοιχείων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575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τον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τρόπο διάχυσης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των στατιστικών στοιχείων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τον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βαθμό ικανοποίησης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των αιτημάτων των χρηστών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τη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συχνότητα υποβολής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αιτημάτων και χρήσης στατιστικών στοιχείων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  τη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συχνότητα επίσκεψης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των χρηστών στον ιστότοπο της ΕΛΣΤΑΤ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  το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βαθμό εμπιστοσύνης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των χρηστών στα παρεχόμενα </a:t>
            </a:r>
            <a:b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</a:b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στατιστικά στοιχεία και στις πληροφορίες του ιστοτόπου της ΕΛΣΤΑΤ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384810" algn="l"/>
                <a:tab pos="540385" algn="l"/>
              </a:tabLst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  το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βαθμό ικανοποίησης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των χρηστών από τις παρεχόμενες σε αυτούς υπηρεσίες</a:t>
            </a:r>
          </a:p>
          <a:p>
            <a:pPr marL="0" indent="0">
              <a:buNone/>
            </a:pPr>
            <a:endParaRPr lang="en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89833-42BB-C5FD-F98C-15C6E5F7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970" y="2774950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06F47-E2C2-1A7E-B78E-DC9732714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Οι κατηγορίες χρηστών που </a:t>
            </a:r>
            <a:r>
              <a:rPr lang="el-GR" sz="2400" spc="2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ζητούν πληροφορίες, όπως διακρίνονται στο Δελτίο Χρήστη</a:t>
            </a:r>
            <a:r>
              <a:rPr lang="en-US" sz="2400" spc="2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,</a:t>
            </a:r>
            <a:r>
              <a:rPr lang="el-GR" sz="2400" spc="2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είναι οι ακόλουθες</a:t>
            </a:r>
            <a:r>
              <a:rPr lang="en-US" sz="2400" spc="2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marL="0" indent="0">
              <a:buNone/>
            </a:pPr>
            <a:endParaRPr lang="en-US" sz="2400" spc="2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Μαθητής / φοιτητής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Δάσκαλος / καθηγητής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Ερευνητής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marL="968375" lvl="1" indent="-3429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Επιχείρηση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Ιδιώτης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l-GR" sz="2400" spc="3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Δημόσια υπηρεσία </a:t>
            </a:r>
            <a:endParaRPr lang="en-US" sz="2400" spc="3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l-GR" sz="2400" spc="3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Τύπος και άλλα ΜΜΕ</a:t>
            </a:r>
            <a:r>
              <a:rPr lang="en-US" sz="2400" spc="3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marL="968375" lvl="1" indent="-342900">
              <a:buFont typeface="+mj-lt"/>
              <a:buAutoNum type="arabicPeriod"/>
            </a:pPr>
            <a:r>
              <a:rPr lang="el-GR" sz="2400" spc="3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Μέλη των βουλευομένων σωμάτων</a:t>
            </a:r>
            <a:endParaRPr lang="en-US" sz="2400" spc="3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 Διεθνής οργανισμός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968375" lvl="1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Άλλη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B0FCCD-67A2-4DFA-B6DD-8F2C2B610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05" y="204786"/>
            <a:ext cx="10808465" cy="1695451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  <a:latin typeface="+mn-lt"/>
              </a:rPr>
              <a:t>ΚΑΤΗΓΟΡΙΕΣ ΧΡΗΣΤΩΝ</a:t>
            </a:r>
            <a:endParaRPr lang="en-GR" dirty="0">
              <a:solidFill>
                <a:srgbClr val="84097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9847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B73B-8891-E38D-4860-1792093F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28 ΘΕΜΑΤΙΚΕΣ ΕΝΟΤΗΤΕΣ ΣΤΟΙΧΕΙΩΝ</a:t>
            </a:r>
            <a:endParaRPr lang="en-GR" dirty="0">
              <a:solidFill>
                <a:srgbClr val="8409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60EE-541D-5C45-8F39-66CFC189F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2361" y="2744788"/>
            <a:ext cx="4943476" cy="654367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spc="-1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Αλιεία </a:t>
            </a:r>
            <a:endParaRPr lang="en-US" sz="1800" spc="-1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spc="-1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Απασχόληση ‐ Κόστος και αμοιβή εργασίας</a:t>
            </a:r>
            <a:endParaRPr lang="en-US" sz="1800" spc="-1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spc="-1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Απογραφή Πληθυσμού – Κατοικιών </a:t>
            </a:r>
            <a:endParaRPr lang="en-US" sz="1800" spc="-1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spc="-1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Βιομηχανία – Βιοτεχνία - Ορυχεία </a:t>
            </a:r>
            <a:endParaRPr lang="en-US" sz="1800" spc="-1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Γεωργία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Δάση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Δείκτες Τιμών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Δημογραφία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Δημόσια Οικονομικά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Δικαιοσύνη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Εθνικοί Λογαριασμοί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Εισόδημα – Συνθήκες διαβίωσης νοικοκυριών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Εκπαίδευση</a:t>
            </a:r>
          </a:p>
          <a:p>
            <a:pPr marL="342900" marR="0" lvl="0" indent="-342900" algn="l" defTabSz="7143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Εσωτερικό εμπόριο (λιανικό – χονδρικό)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40BDA4-4FE9-AD28-C671-4DF762A6829D}"/>
              </a:ext>
            </a:extLst>
          </p:cNvPr>
          <p:cNvSpPr txBox="1">
            <a:spLocks/>
          </p:cNvSpPr>
          <p:nvPr/>
        </p:nvSpPr>
        <p:spPr>
          <a:xfrm>
            <a:off x="7439024" y="2744788"/>
            <a:ext cx="5995622" cy="6543675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Εξωτερικό και διεθνές Εμπόριο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Ενέργεια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Κοινωνική προστασία και </a:t>
            </a:r>
            <a:r>
              <a:rPr lang="el-GR" sz="180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ασφάλιση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Κτηνοτροφία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Μεταφορές – Επικοινωνίες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Μητρώο Επιχειρήσεων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Οικοδόμηση – Κατασκευές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Περιβάλλον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Πολιτισμός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Τουρισμός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Υγεία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Χρήση τεχνολογιών πληροφόρησης και επικοινωνιών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 Χρήση Χρόνου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15"/>
            </a:pPr>
            <a:r>
              <a:rPr lang="el-G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Άλλη</a:t>
            </a:r>
            <a:endParaRPr lang="en-G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1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B73B-8891-E38D-4860-1792093F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ΑΙΤΗΜΑΤΑ ΚΑΙ ΔΕΛΤΙΑ ΧΡΗΣΤΩΝ</a:t>
            </a:r>
            <a:r>
              <a:rPr lang="en-US" dirty="0">
                <a:solidFill>
                  <a:srgbClr val="840971"/>
                </a:solidFill>
              </a:rPr>
              <a:t> </a:t>
            </a:r>
            <a:endParaRPr lang="en-GR" dirty="0">
              <a:solidFill>
                <a:srgbClr val="8409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860EE-541D-5C45-8F39-66CFC189F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720" y="2744788"/>
            <a:ext cx="5024717" cy="697659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47BBCE"/>
                </a:solidFill>
              </a:rPr>
              <a:t>202</a:t>
            </a:r>
            <a:r>
              <a:rPr lang="en-US" b="1" dirty="0">
                <a:solidFill>
                  <a:srgbClr val="47BBCE"/>
                </a:solidFill>
              </a:rPr>
              <a:t>3</a:t>
            </a:r>
            <a:endParaRPr lang="el-GR" b="1" dirty="0">
              <a:solidFill>
                <a:srgbClr val="47BBC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C0EE-7C1A-B3CA-105F-80296F47209B}"/>
              </a:ext>
            </a:extLst>
          </p:cNvPr>
          <p:cNvSpPr txBox="1"/>
          <p:nvPr/>
        </p:nvSpPr>
        <p:spPr>
          <a:xfrm>
            <a:off x="7371556" y="3962495"/>
            <a:ext cx="502471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υποβλήθηκαν </a:t>
            </a:r>
            <a:r>
              <a:rPr lang="el-GR" sz="2200" b="1" dirty="0">
                <a:solidFill>
                  <a:srgbClr val="84097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1.</a:t>
            </a:r>
            <a:r>
              <a:rPr lang="en-US" sz="2200" b="1" dirty="0">
                <a:solidFill>
                  <a:srgbClr val="84097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739</a:t>
            </a:r>
            <a:r>
              <a:rPr lang="el-GR" sz="2200" b="1" dirty="0">
                <a:solidFill>
                  <a:srgbClr val="84097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αιτήματα χρηστών</a:t>
            </a:r>
            <a:r>
              <a:rPr lang="el-GR" sz="2200" b="1" dirty="0">
                <a:solidFill>
                  <a:srgbClr val="A3333F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l-GR" sz="22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στα Τμήματα Παροχής Στατιστικής Πληροφόρησης και Βιβλιοθήκης και Διαχείρισης Περιεχομένου Ιστοχώρου</a:t>
            </a:r>
            <a:endParaRPr lang="en-US" sz="2200" dirty="0"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>
                <a:latin typeface="Calibri" panose="020F0502020204030204" pitchFamily="34" charset="0"/>
                <a:ea typeface="Cambria" panose="02040503050406030204" pitchFamily="18" charset="0"/>
              </a:rPr>
              <a:t>στα αιτήματα αυτά δεν έχουν προσμετρηθεί </a:t>
            </a:r>
            <a:r>
              <a:rPr lang="en-US" sz="2200" dirty="0">
                <a:latin typeface="Calibri" panose="020F0502020204030204" pitchFamily="34" charset="0"/>
                <a:ea typeface="Cambria" panose="02040503050406030204" pitchFamily="18" charset="0"/>
              </a:rPr>
              <a:t>564</a:t>
            </a:r>
            <a:r>
              <a:rPr lang="el-GR" sz="2200" dirty="0">
                <a:latin typeface="Calibri" panose="020F0502020204030204" pitchFamily="34" charset="0"/>
                <a:ea typeface="Cambria" panose="02040503050406030204" pitchFamily="18" charset="0"/>
              </a:rPr>
              <a:t> αιτήματα χρηστών οι οποίοι απευθύνθηκαν απευθείας στα τμήματα Στατιστικών Διεθνών Συναλλαγών, Στατιστικών Πληθυσμού και Μετανάστευσης και Χαρτογραφίας και Γεωχωρικών Δεδομένων και δεν συμμετείχαν στην Έρευνα Ικανοποίησης Χρηστών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C19C0-BA2F-D336-043B-113504D30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455" y="2776817"/>
            <a:ext cx="2759416" cy="62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2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C8F6A9-B86C-9C3F-2D81-C29EE891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ΑΙΤΗΜΑΤΑ ΚΑΙ ΔΕΛΤΙΑ ΧΡΗΣΤΩΝ</a:t>
            </a:r>
            <a:r>
              <a:rPr lang="en-US" dirty="0">
                <a:solidFill>
                  <a:srgbClr val="840971"/>
                </a:solidFill>
              </a:rPr>
              <a:t>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61C59-E0A2-BFB5-585E-0A4B4D791A0F}"/>
              </a:ext>
            </a:extLst>
          </p:cNvPr>
          <p:cNvSpPr txBox="1"/>
          <p:nvPr/>
        </p:nvSpPr>
        <p:spPr>
          <a:xfrm>
            <a:off x="3011562" y="3460472"/>
            <a:ext cx="475360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l-GR" sz="2400" dirty="0">
              <a:latin typeface="+mn-lt"/>
            </a:endParaRPr>
          </a:p>
          <a:p>
            <a:pPr marL="0" indent="0">
              <a:buNone/>
            </a:pPr>
            <a:endParaRPr lang="el-GR" sz="2400" dirty="0">
              <a:latin typeface="+mn-lt"/>
            </a:endParaRPr>
          </a:p>
          <a:p>
            <a:r>
              <a:rPr lang="el-GR" sz="2400" dirty="0">
                <a:latin typeface="+mn-lt"/>
              </a:rPr>
              <a:t>119 αιτήματα αφορούν εμπιστευτικά δεδομένα για επιστημονικούς σκοπούς για τα οποία υπογράφηκαν συμβάσεις με τους χρήστες των στοιχείων</a:t>
            </a:r>
          </a:p>
          <a:p>
            <a:endParaRPr lang="el-GR" sz="2400" dirty="0">
              <a:latin typeface="+mn-lt"/>
            </a:endParaRPr>
          </a:p>
          <a:p>
            <a:endParaRPr lang="el-GR" sz="2400" dirty="0">
              <a:latin typeface="+mn-lt"/>
            </a:endParaRPr>
          </a:p>
          <a:p>
            <a:r>
              <a:rPr lang="el-GR" sz="2400" dirty="0">
                <a:latin typeface="+mn-lt"/>
              </a:rPr>
              <a:t>45 αιτήματα αφορούν ανωνυμοποιημένα μικροδεδομένα στατιστικών ερευνών</a:t>
            </a:r>
          </a:p>
          <a:p>
            <a:endParaRPr lang="el-GR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EDE1F-C858-5CE7-2455-443AAE3A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24" y="4344836"/>
            <a:ext cx="915430" cy="123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70C84-2E8B-79BC-8789-852B7D3C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57" y="6889397"/>
            <a:ext cx="1002897" cy="1072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CE735-3B99-70A3-BC77-A661D0196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780" y="4163784"/>
            <a:ext cx="1101100" cy="1072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15FD7E-1F23-D2B5-6D43-86364C3C7A49}"/>
              </a:ext>
            </a:extLst>
          </p:cNvPr>
          <p:cNvSpPr txBox="1"/>
          <p:nvPr/>
        </p:nvSpPr>
        <p:spPr>
          <a:xfrm>
            <a:off x="9410628" y="4163784"/>
            <a:ext cx="47536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latin typeface="+mn-lt"/>
              </a:rPr>
              <a:t>352 αιτήματα ειδικά διαμορφωμένα </a:t>
            </a:r>
            <a:r>
              <a:rPr lang="en-US" sz="2400" dirty="0">
                <a:latin typeface="+mn-lt"/>
              </a:rPr>
              <a:t>(tailor made) </a:t>
            </a:r>
            <a:r>
              <a:rPr lang="el-GR" sz="2400" dirty="0">
                <a:latin typeface="+mn-lt"/>
              </a:rPr>
              <a:t>αρχεία στατιστικών στοιχείων  </a:t>
            </a:r>
          </a:p>
          <a:p>
            <a:pPr marL="0" indent="0">
              <a:buNone/>
            </a:pPr>
            <a:endParaRPr lang="el-GR" sz="2400" dirty="0">
              <a:latin typeface="+mn-lt"/>
            </a:endParaRPr>
          </a:p>
          <a:p>
            <a:pPr marL="0" indent="0">
              <a:buNone/>
            </a:pPr>
            <a:endParaRPr lang="el-GR" sz="2400" dirty="0">
              <a:latin typeface="+mn-lt"/>
            </a:endParaRPr>
          </a:p>
          <a:p>
            <a:pPr marL="0" indent="0">
              <a:buNone/>
            </a:pPr>
            <a:endParaRPr lang="el-GR" sz="2400" dirty="0">
              <a:latin typeface="+mn-lt"/>
            </a:endParaRPr>
          </a:p>
          <a:p>
            <a:pPr marL="0" indent="0">
              <a:buNone/>
            </a:pPr>
            <a:endParaRPr lang="el-GR" sz="2400" dirty="0">
              <a:latin typeface="+mn-lt"/>
            </a:endParaRPr>
          </a:p>
          <a:p>
            <a:pPr marL="0" indent="0">
              <a:buNone/>
            </a:pPr>
            <a:r>
              <a:rPr lang="el-GR" sz="2400" dirty="0">
                <a:latin typeface="+mn-lt"/>
              </a:rPr>
              <a:t>Επιπρόσθετα έχουν πραγματοποιηθεί 2.318 λ</a:t>
            </a:r>
            <a:r>
              <a:rPr lang="en-US" sz="2400" dirty="0" err="1">
                <a:latin typeface="+mn-lt"/>
              </a:rPr>
              <a:t>ή</a:t>
            </a:r>
            <a:r>
              <a:rPr lang="el-GR" sz="2400" dirty="0" err="1">
                <a:latin typeface="+mn-lt"/>
              </a:rPr>
              <a:t>ψεις</a:t>
            </a:r>
            <a:r>
              <a:rPr lang="el-GR" sz="2400" dirty="0">
                <a:latin typeface="+mn-lt"/>
              </a:rPr>
              <a:t>  αρχείων δημόσιας χρήσης από την επίσημη ιστοσελίδα της ΕΛΣΤΑΤ</a:t>
            </a:r>
          </a:p>
          <a:p>
            <a:pPr marL="0" indent="0">
              <a:buNone/>
            </a:pPr>
            <a:endParaRPr lang="el-GR" sz="2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730194-FA1E-1AAD-A559-06E08AB76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781" y="6908487"/>
            <a:ext cx="1101100" cy="1101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2A5A2F-014D-4B17-8D41-0E7AD778889E}"/>
              </a:ext>
            </a:extLst>
          </p:cNvPr>
          <p:cNvSpPr txBox="1"/>
          <p:nvPr/>
        </p:nvSpPr>
        <p:spPr>
          <a:xfrm>
            <a:off x="3011561" y="3229639"/>
            <a:ext cx="9879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l-GR" sz="2400" b="1" dirty="0">
                <a:latin typeface="+mj-lt"/>
              </a:rPr>
              <a:t>Από τον συνολικό αριθμό αιτημάτων</a:t>
            </a:r>
          </a:p>
        </p:txBody>
      </p:sp>
    </p:spTree>
    <p:extLst>
      <p:ext uri="{BB962C8B-B14F-4D97-AF65-F5344CB8AC3E}">
        <p14:creationId xmlns:p14="http://schemas.microsoft.com/office/powerpoint/2010/main" val="3174506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B73B-8891-E38D-4860-1792093F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olidFill>
                  <a:srgbClr val="840971"/>
                </a:solidFill>
              </a:rPr>
              <a:t>ΑΙΤΗΜΑΤΑ ΚΑΙ ΔΕΛΤΙΑ ΧΡΗΣΤΩΝ</a:t>
            </a:r>
            <a:r>
              <a:rPr lang="en-US" dirty="0">
                <a:solidFill>
                  <a:srgbClr val="840971"/>
                </a:solidFill>
              </a:rPr>
              <a:t> </a:t>
            </a:r>
            <a:endParaRPr lang="en-GR" dirty="0">
              <a:solidFill>
                <a:srgbClr val="84097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47A6C-1AB4-753A-322C-2742823D88C1}"/>
              </a:ext>
            </a:extLst>
          </p:cNvPr>
          <p:cNvSpPr txBox="1"/>
          <p:nvPr/>
        </p:nvSpPr>
        <p:spPr>
          <a:xfrm>
            <a:off x="4178413" y="7333922"/>
            <a:ext cx="7326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συμπληρώθηκαν συνολικά </a:t>
            </a:r>
            <a:r>
              <a:rPr lang="el-GR" sz="2400" b="1" dirty="0">
                <a:solidFill>
                  <a:srgbClr val="84097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1</a:t>
            </a:r>
            <a:r>
              <a:rPr lang="en-US" sz="2400" b="1" dirty="0">
                <a:solidFill>
                  <a:srgbClr val="84097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28</a:t>
            </a:r>
            <a:r>
              <a:rPr lang="el-GR" sz="2400" b="1" dirty="0">
                <a:solidFill>
                  <a:srgbClr val="84097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Δελτία Χρήστη</a:t>
            </a:r>
            <a:endParaRPr lang="en-US" sz="2400" b="1" dirty="0">
              <a:solidFill>
                <a:srgbClr val="84097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0102E-36C1-278C-02F6-68ADE5F9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656" y="3585935"/>
            <a:ext cx="5765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B744-18AF-0FF5-7076-CEFEED78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R" dirty="0">
                <a:solidFill>
                  <a:srgbClr val="840971"/>
                </a:solidFill>
              </a:rPr>
              <a:t>KATANOMH </a:t>
            </a:r>
            <a:r>
              <a:rPr lang="el-GR" dirty="0">
                <a:solidFill>
                  <a:srgbClr val="840971"/>
                </a:solidFill>
              </a:rPr>
              <a:t>ΑΙΤΗΜΑΤΩΝ </a:t>
            </a:r>
            <a:br>
              <a:rPr lang="el-GR" dirty="0">
                <a:solidFill>
                  <a:srgbClr val="840971"/>
                </a:solidFill>
              </a:rPr>
            </a:br>
            <a:r>
              <a:rPr lang="el-GR" sz="2800" b="0" dirty="0">
                <a:solidFill>
                  <a:srgbClr val="840971"/>
                </a:solidFill>
              </a:rPr>
              <a:t>(κατά θεματική ενότητα ζητούμενων στατιστικών στοιχείων)</a:t>
            </a:r>
            <a:endParaRPr lang="en-GR" sz="2800" b="0" dirty="0">
              <a:solidFill>
                <a:srgbClr val="84097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7519C-A23D-0532-23E3-649A34810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386" y="2744788"/>
            <a:ext cx="6103203" cy="522519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7 βασικότερες θεματικές</a:t>
            </a:r>
            <a:endParaRPr lang="en-GR" sz="2400" dirty="0"/>
          </a:p>
        </p:txBody>
      </p:sp>
      <p:graphicFrame>
        <p:nvGraphicFramePr>
          <p:cNvPr id="4" name="Γράφημα 1">
            <a:extLst>
              <a:ext uri="{FF2B5EF4-FFF2-40B4-BE49-F238E27FC236}">
                <a16:creationId xmlns:a16="http://schemas.microsoft.com/office/drawing/2014/main" id="{00000000-0008-0000-0200-0000C809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234321"/>
              </p:ext>
            </p:extLst>
          </p:nvPr>
        </p:nvGraphicFramePr>
        <p:xfrm>
          <a:off x="7746871" y="1900237"/>
          <a:ext cx="7152872" cy="841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8A144-B42C-4A95-4610-DEC6E837C933}"/>
              </a:ext>
            </a:extLst>
          </p:cNvPr>
          <p:cNvSpPr txBox="1">
            <a:spLocks/>
          </p:cNvSpPr>
          <p:nvPr/>
        </p:nvSpPr>
        <p:spPr>
          <a:xfrm>
            <a:off x="3957768" y="3781861"/>
            <a:ext cx="3638784" cy="5663232"/>
          </a:xfrm>
          <a:prstGeom prst="rect">
            <a:avLst/>
          </a:prstGeom>
        </p:spPr>
        <p:txBody>
          <a:bodyPr/>
          <a:lstStyle>
            <a:lvl1pPr marL="536575" indent="-536575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162050" indent="-4460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789113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505075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19450" indent="-357188" algn="l" defTabSz="71437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936766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52542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68318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84094" indent="-357888" algn="l" defTabSz="715776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dirty="0"/>
              <a:t>ΕΞΩΤΕΡΙΚΟ ΚΑΙ ΔΙΕΘΝΕΣ ΕΜΠΟΡΙΟ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r>
              <a:rPr lang="el-GR" sz="1600" dirty="0"/>
              <a:t>ΑΠΟΓΡΑΦΗ ΠΛΗΘΥΣΜΟΥ – ΚΑΤΟΙΚΙΩΝ</a:t>
            </a:r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l-GR" sz="1600" dirty="0"/>
              <a:t>ΔΗΜΟΓΡΑΦΙΑ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r>
              <a:rPr lang="el-GR" sz="1600" dirty="0"/>
              <a:t>ΒΙΟΜΗΧΑΝΙΑ – ΒΙΟΤΕΧΝΙΑ – ΟΡΥΧΕΙΑ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l-GR" sz="1600" dirty="0"/>
              <a:t>ΤΟΥΡΙΣΜΟΣ</a:t>
            </a:r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r>
              <a:rPr lang="el-GR" sz="1600" dirty="0"/>
              <a:t>ΑΠΑΣΧΟΛΗΣΗ – ΚΟΣΤΟΣ ΕΡΓΑΣΙΑΣ</a:t>
            </a:r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r>
              <a:rPr lang="el-GR" sz="1600" dirty="0"/>
              <a:t>ΕΘΝΙΚΟΙ ΛΟΓΑΡΙΑΣΜΟΙ </a:t>
            </a:r>
            <a:endParaRPr lang="en-GR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D6E51-06EF-6ED3-ED32-35556ABC6079}"/>
              </a:ext>
            </a:extLst>
          </p:cNvPr>
          <p:cNvSpPr txBox="1"/>
          <p:nvPr/>
        </p:nvSpPr>
        <p:spPr>
          <a:xfrm>
            <a:off x="1542402" y="7151281"/>
            <a:ext cx="1482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rgbClr val="840971"/>
                </a:solidFill>
                <a:latin typeface="+mj-lt"/>
              </a:rPr>
              <a:t>5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5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84097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84097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67B65-8F33-D791-3756-307EF148784A}"/>
              </a:ext>
            </a:extLst>
          </p:cNvPr>
          <p:cNvSpPr txBox="1"/>
          <p:nvPr/>
        </p:nvSpPr>
        <p:spPr>
          <a:xfrm>
            <a:off x="1542402" y="6248673"/>
            <a:ext cx="142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rgbClr val="840971"/>
                </a:solidFill>
                <a:latin typeface="+mj-lt"/>
              </a:rPr>
              <a:t>5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,5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84097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84097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E07D0-8334-D673-EF74-0E6CF04A738D}"/>
              </a:ext>
            </a:extLst>
          </p:cNvPr>
          <p:cNvSpPr txBox="1"/>
          <p:nvPr/>
        </p:nvSpPr>
        <p:spPr>
          <a:xfrm>
            <a:off x="1542402" y="5402221"/>
            <a:ext cx="142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rgbClr val="840971"/>
                </a:solidFill>
                <a:latin typeface="+mj-lt"/>
              </a:rPr>
              <a:t>5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5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84097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84097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C02195-AF35-A84E-643D-E8149929CED9}"/>
              </a:ext>
            </a:extLst>
          </p:cNvPr>
          <p:cNvSpPr txBox="1"/>
          <p:nvPr/>
        </p:nvSpPr>
        <p:spPr>
          <a:xfrm>
            <a:off x="1242360" y="4523763"/>
            <a:ext cx="172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3200" dirty="0">
                <a:solidFill>
                  <a:srgbClr val="840971"/>
                </a:solidFill>
                <a:latin typeface="+mj-lt"/>
              </a:rPr>
              <a:t>1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7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2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84097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84097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70835-AB33-CC78-B102-A3FC932BB8F9}"/>
              </a:ext>
            </a:extLst>
          </p:cNvPr>
          <p:cNvSpPr txBox="1"/>
          <p:nvPr/>
        </p:nvSpPr>
        <p:spPr>
          <a:xfrm>
            <a:off x="1242360" y="3681164"/>
            <a:ext cx="172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3200" dirty="0">
                <a:solidFill>
                  <a:srgbClr val="840971"/>
                </a:solidFill>
                <a:latin typeface="+mj-lt"/>
              </a:rPr>
              <a:t>1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0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2</a:t>
            </a:r>
            <a:r>
              <a:rPr lang="en-GR" sz="1400" dirty="0">
                <a:solidFill>
                  <a:srgbClr val="840971"/>
                </a:solidFill>
                <a:latin typeface="+mj-lt"/>
              </a:rPr>
              <a:t>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5386D-73BE-AC40-6772-311A000E23F7}"/>
              </a:ext>
            </a:extLst>
          </p:cNvPr>
          <p:cNvSpPr txBox="1"/>
          <p:nvPr/>
        </p:nvSpPr>
        <p:spPr>
          <a:xfrm>
            <a:off x="1542402" y="8065681"/>
            <a:ext cx="1482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rgbClr val="840971"/>
                </a:solidFill>
                <a:latin typeface="+mj-lt"/>
              </a:rPr>
              <a:t>3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9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84097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84097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5A32A-C491-B2CB-F3F0-4D01519558A6}"/>
              </a:ext>
            </a:extLst>
          </p:cNvPr>
          <p:cNvSpPr txBox="1"/>
          <p:nvPr/>
        </p:nvSpPr>
        <p:spPr>
          <a:xfrm>
            <a:off x="1542402" y="8941707"/>
            <a:ext cx="1482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solidFill>
                  <a:srgbClr val="840971"/>
                </a:solidFill>
                <a:latin typeface="+mj-lt"/>
              </a:rPr>
              <a:t>3</a:t>
            </a:r>
            <a:r>
              <a:rPr lang="en-GR" sz="3200" dirty="0">
                <a:solidFill>
                  <a:srgbClr val="840971"/>
                </a:solidFill>
                <a:latin typeface="+mj-lt"/>
              </a:rPr>
              <a:t>,</a:t>
            </a:r>
            <a:r>
              <a:rPr lang="el-GR" sz="3200" dirty="0">
                <a:solidFill>
                  <a:srgbClr val="840971"/>
                </a:solidFill>
                <a:latin typeface="+mj-lt"/>
              </a:rPr>
              <a:t>9</a:t>
            </a:r>
            <a:r>
              <a:rPr kumimoji="0" lang="en-GR" sz="1400" b="0" i="0" u="none" strike="noStrike" kern="1200" cap="none" spc="0" normalizeH="0" baseline="0" noProof="0" dirty="0">
                <a:ln>
                  <a:noFill/>
                </a:ln>
                <a:solidFill>
                  <a:srgbClr val="84097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%</a:t>
            </a:r>
            <a:endParaRPr lang="en-GR" sz="3200" dirty="0">
              <a:solidFill>
                <a:srgbClr val="840971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53A679-1CB7-86C1-0881-A81690ED6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41265" y="3712291"/>
            <a:ext cx="444141" cy="5225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FFE676-506A-450B-6F7A-17018BF12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919" y="4503443"/>
            <a:ext cx="616834" cy="627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75CAE-A1DB-2F07-C8E4-619D18CBD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890" y="5402221"/>
            <a:ext cx="678756" cy="584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1C2079-FDEA-EC2C-4485-542842CAB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759" y="6273696"/>
            <a:ext cx="539594" cy="453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00D08C-9D46-4AAA-2DEA-1EE58B991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029" y="7996066"/>
            <a:ext cx="689052" cy="7240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F3C6C3-AA12-2FF9-FD70-7DABDBCC2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1630" y="9055386"/>
            <a:ext cx="566839" cy="5033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6B088E-6217-7DB8-AE2E-510602E7D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8920" y="7062221"/>
            <a:ext cx="598529" cy="5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63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2164</TotalTime>
  <Words>924</Words>
  <Application>Microsoft Macintosh PowerPoint</Application>
  <PresentationFormat>Custom</PresentationFormat>
  <Paragraphs>227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Greek</vt:lpstr>
      <vt:lpstr>Calibri</vt:lpstr>
      <vt:lpstr>Calibri Light</vt:lpstr>
      <vt:lpstr>Wingdings</vt:lpstr>
      <vt:lpstr>Custom Design</vt:lpstr>
      <vt:lpstr>2_Office Theme</vt:lpstr>
      <vt:lpstr>Office Theme</vt:lpstr>
      <vt:lpstr>PowerPoint Presentation</vt:lpstr>
      <vt:lpstr>ΕΡΕΥΝΑ ΙΚΑΝΟΠΟΙΗΣΗΣ ΧΡΗΣΤΩΝ</vt:lpstr>
      <vt:lpstr>ΣΥΛΛΕΓΟΜΕΝΕΣ ΠΛΗΡΟΦΟΡΙΕΣ ΤΗΣ ΕΡΕΥΝΑΣ</vt:lpstr>
      <vt:lpstr>ΚΑΤΗΓΟΡΙΕΣ ΧΡΗΣΤΩΝ</vt:lpstr>
      <vt:lpstr>28 ΘΕΜΑΤΙΚΕΣ ΕΝΟΤΗΤΕΣ ΣΤΟΙΧΕΙΩΝ</vt:lpstr>
      <vt:lpstr>ΑΙΤΗΜΑΤΑ ΚΑΙ ΔΕΛΤΙΑ ΧΡΗΣΤΩΝ </vt:lpstr>
      <vt:lpstr>ΑΙΤΗΜΑΤΑ ΚΑΙ ΔΕΛΤΙΑ ΧΡΗΣΤΩΝ </vt:lpstr>
      <vt:lpstr>ΑΙΤΗΜΑΤΑ ΚΑΙ ΔΕΛΤΙΑ ΧΡΗΣΤΩΝ </vt:lpstr>
      <vt:lpstr>KATANOMH ΑΙΤΗΜΑΤΩΝ  (κατά θεματική ενότητα ζητούμενων στατιστικών στοιχείων)</vt:lpstr>
      <vt:lpstr>KATANOMH ΧΡΗΣΤΩΝ  (κατά φύλο και κατηγορία)</vt:lpstr>
      <vt:lpstr>BAΘΜΟΣ ΙΚΑΝΟΠΟΙΗΣΗΣ ΤΩΝ ΧΡΗΣΤΩΝ  (σε σχέση με την ικανοποίηση του αιτήματός τους)</vt:lpstr>
      <vt:lpstr>BAΘΜΟΣ ΙΚΑΝΟΠΟΙΗΣΗΣ ΤΩΝ ΧΡΗΣΤΩΝ  (σε σχέση με τον χρόνο ανταπόκρισης στο αίτημά τους )</vt:lpstr>
      <vt:lpstr>ΣΥΧΝΟΤΗΤΑ ΧΡΗΣΗΣ ΤΩΝ ΣΤΑΤΙΣΤΙΚΩΝ ΣΤΟΙΧΕΙΩΝ</vt:lpstr>
      <vt:lpstr>ΣΥΧΝΟΤΗΤΑ ΕΠΙΣΚΕΨΙΜΟΤΗΤΑΣ ΙΣΤΟΤΟΠΟΥ www.statistics.gr</vt:lpstr>
      <vt:lpstr>PowerPoint Presentation</vt:lpstr>
    </vt:vector>
  </TitlesOfParts>
  <Company>ESYE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macuser</dc:creator>
  <cp:lastModifiedBy>Ntounia Violetta</cp:lastModifiedBy>
  <cp:revision>142</cp:revision>
  <cp:lastPrinted>2019-12-13T05:59:56Z</cp:lastPrinted>
  <dcterms:created xsi:type="dcterms:W3CDTF">2019-11-26T07:22:22Z</dcterms:created>
  <dcterms:modified xsi:type="dcterms:W3CDTF">2024-12-18T09:43:39Z</dcterms:modified>
</cp:coreProperties>
</file>